
<file path=[Content_Types].xml><?xml version="1.0" encoding="utf-8"?>
<Types xmlns="http://schemas.openxmlformats.org/package/2006/content-types">
  <Default Extension="xml" ContentType="application/xml"/>
  <Default Extension="(null)" ContentType="image/x-e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70" r:id="rId2"/>
    <p:sldId id="330" r:id="rId3"/>
    <p:sldId id="329" r:id="rId4"/>
    <p:sldId id="279" r:id="rId5"/>
    <p:sldId id="292" r:id="rId6"/>
    <p:sldId id="293" r:id="rId7"/>
    <p:sldId id="294" r:id="rId8"/>
    <p:sldId id="319" r:id="rId9"/>
    <p:sldId id="320" r:id="rId10"/>
    <p:sldId id="321" r:id="rId11"/>
    <p:sldId id="322" r:id="rId12"/>
    <p:sldId id="295" r:id="rId13"/>
    <p:sldId id="297" r:id="rId14"/>
    <p:sldId id="296" r:id="rId15"/>
    <p:sldId id="299" r:id="rId16"/>
    <p:sldId id="298" r:id="rId17"/>
    <p:sldId id="304" r:id="rId18"/>
    <p:sldId id="300" r:id="rId19"/>
    <p:sldId id="323" r:id="rId20"/>
    <p:sldId id="324" r:id="rId21"/>
    <p:sldId id="325" r:id="rId22"/>
    <p:sldId id="303" r:id="rId23"/>
    <p:sldId id="301" r:id="rId24"/>
    <p:sldId id="302" r:id="rId25"/>
    <p:sldId id="257" r:id="rId26"/>
    <p:sldId id="305" r:id="rId27"/>
    <p:sldId id="306" r:id="rId28"/>
    <p:sldId id="274" r:id="rId29"/>
    <p:sldId id="308" r:id="rId30"/>
    <p:sldId id="318" r:id="rId31"/>
    <p:sldId id="309" r:id="rId32"/>
    <p:sldId id="311" r:id="rId33"/>
    <p:sldId id="315" r:id="rId34"/>
    <p:sldId id="312" r:id="rId35"/>
    <p:sldId id="313" r:id="rId36"/>
    <p:sldId id="314" r:id="rId37"/>
    <p:sldId id="316" r:id="rId38"/>
    <p:sldId id="317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307" r:id="rId50"/>
    <p:sldId id="278" r:id="rId51"/>
    <p:sldId id="327" r:id="rId52"/>
    <p:sldId id="326" r:id="rId53"/>
    <p:sldId id="277" r:id="rId54"/>
    <p:sldId id="32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15B"/>
    <a:srgbClr val="000B91"/>
    <a:srgbClr val="0000FF"/>
    <a:srgbClr val="00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9"/>
    <p:restoredTop sz="94733"/>
  </p:normalViewPr>
  <p:slideViewPr>
    <p:cSldViewPr snapToGrid="0" snapToObjects="1">
      <p:cViewPr varScale="1">
        <p:scale>
          <a:sx n="74" d="100"/>
          <a:sy n="74" d="100"/>
        </p:scale>
        <p:origin x="-11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52279-B0B6-1045-B0B6-D29719D6866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5C1D5-3944-394F-9494-7A37F387D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49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03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2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812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DCCF2-0383-544E-B661-007219BEDD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6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DCCF2-0383-544E-B661-007219BEDD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1D5-3944-394F-9494-7A37F387DA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7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66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3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3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81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14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0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6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3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3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6ADD9-5AE2-F349-95AD-8C8903065CB9}" type="datetimeFigureOut">
              <a:rPr lang="en-US" smtClean="0"/>
              <a:t>18/10/21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7927D-FC4F-F946-9A4D-5488D4956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65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tiff"/><Relationship Id="rId12" Type="http://schemas.openxmlformats.org/officeDocument/2006/relationships/image" Target="../media/image25.tiff"/><Relationship Id="rId13" Type="http://schemas.openxmlformats.org/officeDocument/2006/relationships/image" Target="../media/image26.tiff"/><Relationship Id="rId14" Type="http://schemas.openxmlformats.org/officeDocument/2006/relationships/image" Target="../media/image27.tiff"/><Relationship Id="rId15" Type="http://schemas.openxmlformats.org/officeDocument/2006/relationships/image" Target="../media/image28.tiff"/><Relationship Id="rId16" Type="http://schemas.openxmlformats.org/officeDocument/2006/relationships/image" Target="../media/image29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em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6" Type="http://schemas.openxmlformats.org/officeDocument/2006/relationships/image" Target="../media/image19.tiff"/><Relationship Id="rId7" Type="http://schemas.openxmlformats.org/officeDocument/2006/relationships/image" Target="../media/image20.tiff"/><Relationship Id="rId8" Type="http://schemas.openxmlformats.org/officeDocument/2006/relationships/image" Target="../media/image21.tiff"/><Relationship Id="rId9" Type="http://schemas.openxmlformats.org/officeDocument/2006/relationships/image" Target="../media/image22.png"/><Relationship Id="rId10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(null)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tiff"/><Relationship Id="rId3" Type="http://schemas.openxmlformats.org/officeDocument/2006/relationships/image" Target="../media/image34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903053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480301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-1"/>
            <a:ext cx="9144000" cy="1480301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Biogeography with Macroevolutionary Models:</a:t>
            </a:r>
          </a:p>
          <a:p>
            <a:pPr algn="ctr"/>
            <a:r>
              <a:rPr lang="en-US" sz="2800" dirty="0" smtClean="0"/>
              <a:t>Faster </a:t>
            </a:r>
            <a:r>
              <a:rPr lang="en-US" sz="2800" dirty="0"/>
              <a:t>likelihood calculations for State-dependent Speciation-Extinction (SSE) models using </a:t>
            </a:r>
            <a:r>
              <a:rPr lang="en-US" sz="2800" i="1" dirty="0"/>
              <a:t>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2452590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2290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70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7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2-10-15_v3a_matrix_time_test_hugemats_up_to_10areas_ARCHIVE_WORKED_spar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100" y="-254001"/>
            <a:ext cx="10642600" cy="1419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329852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085596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57794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Faster likelihood calculations for State-dependent Speciation-Extinction (SSE) models using 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1879389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65136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329852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085596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57794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Faster likelihood calculations for State-dependent Speciation-Extinction (SSE) models using 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1879389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AU" sz="3200" dirty="0" smtClean="0"/>
              <a:t>It gets worse when you add traits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1993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0"/>
            <a:ext cx="8332648" cy="6858000"/>
          </a:xfrm>
          <a:prstGeom prst="rect">
            <a:avLst/>
          </a:prstGeom>
        </p:spPr>
      </p:pic>
      <p:sp>
        <p:nvSpPr>
          <p:cNvPr id="2" name="Title 6"/>
          <p:cNvSpPr txBox="1">
            <a:spLocks/>
          </p:cNvSpPr>
          <p:nvPr/>
        </p:nvSpPr>
        <p:spPr>
          <a:xfrm>
            <a:off x="90363" y="2883110"/>
            <a:ext cx="3684238" cy="54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Podocarpaceae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3" y="3621464"/>
            <a:ext cx="4483842" cy="908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959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0"/>
            <a:ext cx="7934288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46" y="5635760"/>
            <a:ext cx="3131570" cy="634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6"/>
          <p:cNvSpPr txBox="1">
            <a:spLocks/>
          </p:cNvSpPr>
          <p:nvPr/>
        </p:nvSpPr>
        <p:spPr>
          <a:xfrm>
            <a:off x="0" y="5088550"/>
            <a:ext cx="4001728" cy="54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/>
              <a:t>Fleshy vs. nonfleshy cones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1136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329852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085596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57794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Faster likelihood calculations for State-dependent Speciation-Extinction (SSE) models using 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1879389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AU" sz="3200" dirty="0" smtClean="0"/>
              <a:t>It gets worse when you add traits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983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329852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085596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57794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Faster likelihood calculations for State-dependent Speciation-Extinction (SSE) models using 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1879389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AU" sz="3200" dirty="0" smtClean="0"/>
              <a:t>It gets worse when you add traits:</a:t>
            </a:r>
            <a:br>
              <a:rPr lang="en-AU" sz="3200" dirty="0" smtClean="0"/>
            </a:br>
            <a:r>
              <a:rPr lang="mr-IN" sz="3200" dirty="0" smtClean="0"/>
              <a:t>…</a:t>
            </a:r>
            <a:r>
              <a:rPr lang="en-AU" sz="3200" dirty="0" smtClean="0"/>
              <a:t>every binary trait doubles the state space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300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15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Take-</a:t>
            </a:r>
            <a:r>
              <a:rPr lang="en-US" sz="3200" dirty="0" err="1" smtClean="0"/>
              <a:t>aways</a:t>
            </a:r>
            <a:r>
              <a:rPr lang="en-US" sz="3200" dirty="0" smtClean="0"/>
              <a:t> for 395</a:t>
            </a:r>
            <a:endParaRPr lang="en-US" sz="3200" dirty="0"/>
          </a:p>
        </p:txBody>
      </p:sp>
      <p:sp>
        <p:nvSpPr>
          <p:cNvPr id="29" name="Title 6">
            <a:extLst>
              <a:ext uri="{FF2B5EF4-FFF2-40B4-BE49-F238E27FC236}">
                <a16:creationId xmlns:a16="http://schemas.microsoft.com/office/drawing/2014/main" xmlns="" id="{EB2679C8-DD82-2A48-B030-87536BD094FE}"/>
              </a:ext>
            </a:extLst>
          </p:cNvPr>
          <p:cNvSpPr txBox="1">
            <a:spLocks/>
          </p:cNvSpPr>
          <p:nvPr/>
        </p:nvSpPr>
        <p:spPr>
          <a:xfrm>
            <a:off x="246377" y="970334"/>
            <a:ext cx="8521842" cy="5787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sz="2000" dirty="0" smtClean="0"/>
              <a:t>Most biogeographical inference methods </a:t>
            </a:r>
            <a:r>
              <a:rPr lang="en-US" sz="2000" i="1" dirty="0" smtClean="0"/>
              <a:t>ignore extinction</a:t>
            </a:r>
            <a:r>
              <a:rPr lang="en-US" sz="2000" dirty="0" smtClean="0"/>
              <a:t>. This is a big problem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 algn="l">
              <a:buAutoNum type="arabicPeriod"/>
            </a:pPr>
            <a:r>
              <a:rPr lang="en-US" sz="2000" dirty="0" smtClean="0"/>
              <a:t>There are models (SSE: State-dependent Speciation/Extinction models) that take into account extinction, but they require large systems of Ordinary Differential Equations (ODEs) which are computationally challenging.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 algn="l">
              <a:buAutoNum type="arabicPeriod"/>
            </a:pPr>
            <a:r>
              <a:rPr lang="en-US" sz="2000" dirty="0" smtClean="0"/>
              <a:t>Part of modern evolutionary biology, and evolutionary biogeography, is thus highly computational: designing solvers that will allow realistic inference to occur fast enough for biologists to use routinely for their research studies.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 algn="l">
              <a:buAutoNum type="arabicPeriod"/>
            </a:pPr>
            <a:r>
              <a:rPr lang="en-US" sz="2000" dirty="0" smtClean="0"/>
              <a:t>Julia may be the “new R” </a:t>
            </a:r>
            <a:r>
              <a:rPr lang="mr-IN" sz="2000" dirty="0" smtClean="0"/>
              <a:t>–</a:t>
            </a:r>
            <a:r>
              <a:rPr lang="en-US" sz="2000" dirty="0" smtClean="0"/>
              <a:t> easy-</a:t>
            </a:r>
            <a:r>
              <a:rPr lang="en-US" sz="2000" dirty="0" err="1" smtClean="0"/>
              <a:t>ish</a:t>
            </a:r>
            <a:r>
              <a:rPr lang="en-US" sz="2000" dirty="0" smtClean="0"/>
              <a:t> to use, but </a:t>
            </a:r>
            <a:r>
              <a:rPr lang="en-US" sz="2000" smtClean="0"/>
              <a:t>much faster.</a:t>
            </a:r>
          </a:p>
          <a:p>
            <a:pPr marL="457200" indent="-457200" algn="l">
              <a:buAutoNum type="arabicPeriod"/>
            </a:pPr>
            <a:endParaRPr lang="en-US" sz="2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EC68A55-7BDE-7148-8A7A-BD0537DB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56" y="5615686"/>
            <a:ext cx="1849967" cy="12423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8567" y="6280924"/>
            <a:ext cx="498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Acknowledgements: Marsden grant no. 18-UOA-34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6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09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329852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085596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57794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Faster likelihood calculations for State-dependent Speciation-Extinction (SSE) models using 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1879389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AU" sz="3200" dirty="0" smtClean="0"/>
              <a:t>It gets worse when you add traits:</a:t>
            </a:r>
            <a:br>
              <a:rPr lang="en-AU" sz="3200" dirty="0" smtClean="0"/>
            </a:br>
            <a:r>
              <a:rPr lang="mr-IN" sz="3200" dirty="0" smtClean="0"/>
              <a:t>…</a:t>
            </a:r>
            <a:r>
              <a:rPr lang="en-AU" sz="3200" dirty="0" smtClean="0"/>
              <a:t>every binary trait doubles the state space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9566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329852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085596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57794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Faster likelihood calculations for State-dependent Speciation-Extinction (SSE) models using 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1879389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AU" sz="3200" dirty="0" smtClean="0"/>
              <a:t>It gets worse when you add traits:</a:t>
            </a:r>
            <a:br>
              <a:rPr lang="en-AU" sz="3200" dirty="0" smtClean="0"/>
            </a:br>
            <a:r>
              <a:rPr lang="mr-IN" sz="3200" dirty="0" smtClean="0"/>
              <a:t>…</a:t>
            </a:r>
            <a:r>
              <a:rPr lang="en-AU" sz="3200" dirty="0" smtClean="0"/>
              <a:t>every binary trait doubles the state space</a:t>
            </a:r>
            <a:br>
              <a:rPr lang="en-AU" sz="3200" dirty="0" smtClean="0"/>
            </a:br>
            <a:r>
              <a:rPr lang="mr-IN" sz="3200" dirty="0" smtClean="0"/>
              <a:t>…</a:t>
            </a:r>
            <a:r>
              <a:rPr lang="en-AU" sz="3200" dirty="0" smtClean="0"/>
              <a:t>sparse matrix routines help (some)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647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rge_sparse_matrix_1351x1351_v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-114300"/>
            <a:ext cx="7150100" cy="715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1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2-10-15_v3a_matrix_time_test_hugemats_up_to_10areas_ARCHIVE_WORKED_spars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1100" y="-254001"/>
            <a:ext cx="10642600" cy="1419013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340600" y="2641600"/>
            <a:ext cx="495300" cy="4699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6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ambria"/>
                <a:cs typeface="Cambria"/>
              </a:rPr>
              <a:t>Adding complexity: trait-based dispersal</a:t>
            </a:r>
            <a:endParaRPr lang="en-US" sz="32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483A5906-0FF5-1E45-BEE9-90A801AB1D97}"/>
              </a:ext>
            </a:extLst>
          </p:cNvPr>
          <p:cNvGrpSpPr/>
          <p:nvPr/>
        </p:nvGrpSpPr>
        <p:grpSpPr>
          <a:xfrm>
            <a:off x="116726" y="1311596"/>
            <a:ext cx="4161527" cy="2589905"/>
            <a:chOff x="147427" y="1042643"/>
            <a:chExt cx="4161527" cy="2589905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xmlns="" id="{287A30D8-2F90-AE49-93C1-4A68F111B867}"/>
                </a:ext>
              </a:extLst>
            </p:cNvPr>
            <p:cNvSpPr/>
            <p:nvPr/>
          </p:nvSpPr>
          <p:spPr>
            <a:xfrm>
              <a:off x="147427" y="1042643"/>
              <a:ext cx="4161527" cy="2589905"/>
            </a:xfrm>
            <a:prstGeom prst="roundRect">
              <a:avLst>
                <a:gd name="adj" fmla="val 4045"/>
              </a:avLst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xmlns="" id="{7D77C5A1-E5B4-A34D-9ACB-136B5F7D253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0234" y="1478071"/>
              <a:ext cx="2617992" cy="2092196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xmlns="" id="{B23CCD05-9404-9842-B294-E5047B415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060" b="24012"/>
            <a:stretch/>
          </p:blipFill>
          <p:spPr>
            <a:xfrm>
              <a:off x="185005" y="1247225"/>
              <a:ext cx="4069247" cy="230845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xmlns="" id="{CC7A0364-AAC6-3D48-8243-C8A6DFD5D5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56" t="4082" r="85808" b="88981"/>
            <a:stretch/>
          </p:blipFill>
          <p:spPr>
            <a:xfrm>
              <a:off x="2953736" y="1077279"/>
              <a:ext cx="1204490" cy="132208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xmlns="" id="{FA6C608A-EBC0-F349-AB85-309D8DF143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89" t="85015" r="29553" b="3114"/>
            <a:stretch/>
          </p:blipFill>
          <p:spPr>
            <a:xfrm>
              <a:off x="250817" y="1092410"/>
              <a:ext cx="2113851" cy="123537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xmlns="" id="{09B8DE41-7E98-8448-B885-0C3836268592}"/>
                </a:ext>
              </a:extLst>
            </p:cNvPr>
            <p:cNvSpPr/>
            <p:nvPr/>
          </p:nvSpPr>
          <p:spPr>
            <a:xfrm>
              <a:off x="299395" y="1869949"/>
              <a:ext cx="1516879" cy="8168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2019: Fleshy cones have 2x dispersal rate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450829F-B6D2-C045-8650-5A8395B56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697" y="2863446"/>
              <a:ext cx="716308" cy="72561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116726" y="4286287"/>
            <a:ext cx="3228457" cy="1969455"/>
            <a:chOff x="185005" y="3932580"/>
            <a:chExt cx="3228457" cy="19694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xmlns="" id="{144FCE0F-5B99-C341-968F-C02FD28389D3}"/>
                </a:ext>
              </a:extLst>
            </p:cNvPr>
            <p:cNvGrpSpPr/>
            <p:nvPr/>
          </p:nvGrpSpPr>
          <p:grpSpPr>
            <a:xfrm>
              <a:off x="187395" y="4261676"/>
              <a:ext cx="3213541" cy="1640359"/>
              <a:chOff x="187395" y="4261676"/>
              <a:chExt cx="3213541" cy="1640359"/>
            </a:xfrm>
          </p:grpSpPr>
          <p:sp>
            <p:nvSpPr>
              <p:cNvPr id="117" name="Rounded Rectangle 116">
                <a:extLst>
                  <a:ext uri="{FF2B5EF4-FFF2-40B4-BE49-F238E27FC236}">
                    <a16:creationId xmlns:a16="http://schemas.microsoft.com/office/drawing/2014/main" xmlns="" id="{68034730-B8F4-A14A-80CF-D94D7166BAB5}"/>
                  </a:ext>
                </a:extLst>
              </p:cNvPr>
              <p:cNvSpPr/>
              <p:nvPr/>
            </p:nvSpPr>
            <p:spPr>
              <a:xfrm>
                <a:off x="187395" y="4261676"/>
                <a:ext cx="3213541" cy="1640359"/>
              </a:xfrm>
              <a:prstGeom prst="roundRect">
                <a:avLst>
                  <a:gd name="adj" fmla="val 4045"/>
                </a:avLst>
              </a:prstGeom>
              <a:solidFill>
                <a:schemeClr val="bg1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xmlns="" id="{4B09365B-4FE2-0547-9489-B02E6D1F21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76816"/>
              <a:stretch/>
            </p:blipFill>
            <p:spPr>
              <a:xfrm>
                <a:off x="212447" y="4321333"/>
                <a:ext cx="3063228" cy="18632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xmlns="" id="{815B9C39-F972-7547-9F5B-5701173EDE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627" t="23494" r="5318" b="44074"/>
              <a:stretch/>
            </p:blipFill>
            <p:spPr>
              <a:xfrm>
                <a:off x="223051" y="4785795"/>
                <a:ext cx="3155964" cy="1081681"/>
              </a:xfrm>
              <a:prstGeom prst="rect">
                <a:avLst/>
              </a:prstGeom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xmlns="" id="{1187DEE6-FB4B-1D4B-B8BC-F4AFF93655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37110" r="6262" b="29852"/>
              <a:stretch/>
            </p:blipFill>
            <p:spPr>
              <a:xfrm>
                <a:off x="212447" y="4496116"/>
                <a:ext cx="3132736" cy="289679"/>
              </a:xfrm>
              <a:prstGeom prst="rect">
                <a:avLst/>
              </a:prstGeom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xmlns="" id="{6F2DE908-9352-8840-BAAD-E18B800904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-1" t="82620" r="44757" b="102"/>
              <a:stretch/>
            </p:blipFill>
            <p:spPr>
              <a:xfrm>
                <a:off x="1532773" y="4640955"/>
                <a:ext cx="1846242" cy="151497"/>
              </a:xfrm>
              <a:prstGeom prst="rect">
                <a:avLst/>
              </a:prstGeom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xmlns="" id="{09E94812-3F84-2946-A483-9556D5E9E4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2360" t="1684" r="10856" b="85720"/>
              <a:stretch/>
            </p:blipFill>
            <p:spPr>
              <a:xfrm>
                <a:off x="1298441" y="4280465"/>
                <a:ext cx="1669540" cy="205983"/>
              </a:xfrm>
              <a:prstGeom prst="rect">
                <a:avLst/>
              </a:prstGeom>
            </p:spPr>
          </p:pic>
        </p:grpSp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xmlns="" id="{20D024DB-F88C-8D48-BAA3-99DC0A14EA58}"/>
                </a:ext>
              </a:extLst>
            </p:cNvPr>
            <p:cNvSpPr/>
            <p:nvPr/>
          </p:nvSpPr>
          <p:spPr>
            <a:xfrm>
              <a:off x="185005" y="3932580"/>
              <a:ext cx="3228457" cy="27647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2019: Dispersal syndrome in crocs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50461" y="953619"/>
            <a:ext cx="2764802" cy="2458375"/>
            <a:chOff x="4350461" y="953619"/>
            <a:chExt cx="2764802" cy="245837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0F49DFA2-2889-B44F-A552-6EA6B98B520D}"/>
                </a:ext>
              </a:extLst>
            </p:cNvPr>
            <p:cNvGrpSpPr/>
            <p:nvPr/>
          </p:nvGrpSpPr>
          <p:grpSpPr>
            <a:xfrm>
              <a:off x="4686750" y="1513396"/>
              <a:ext cx="1954865" cy="1898598"/>
              <a:chOff x="6829880" y="1478070"/>
              <a:chExt cx="1954865" cy="189859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xmlns="" id="{BE4EFA9A-CF9E-4B4C-8E80-BC2EDF2CDD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55717" y="1924182"/>
                <a:ext cx="1865613" cy="14610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xmlns="" id="{6DF14FAC-F0D9-3A41-8951-5B320E914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5717" y="2060635"/>
                <a:ext cx="1910239" cy="115309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xmlns="" id="{8C63740A-A377-FC40-8A6E-7AB48B8071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71206" t="54784" b="16908"/>
              <a:stretch/>
            </p:blipFill>
            <p:spPr>
              <a:xfrm>
                <a:off x="7685576" y="3215076"/>
                <a:ext cx="491206" cy="16159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xmlns="" id="{343982C0-21A2-724B-BF6E-2379EF1C3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47203" y="1521696"/>
                <a:ext cx="1108273" cy="40104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xmlns="" id="{C2A53854-F313-0D41-9ECB-FDD8FF7B26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36143" y="1658022"/>
                <a:ext cx="1722329" cy="264722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xmlns="" id="{CF146848-D207-3C4E-8D5F-C6370A61A0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175" t="80958" r="60234" b="-1594"/>
              <a:stretch/>
            </p:blipFill>
            <p:spPr>
              <a:xfrm>
                <a:off x="8123129" y="3212200"/>
                <a:ext cx="624226" cy="117804"/>
              </a:xfrm>
              <a:prstGeom prst="rect">
                <a:avLst/>
              </a:prstGeom>
            </p:spPr>
          </p:pic>
          <p:sp>
            <p:nvSpPr>
              <p:cNvPr id="131" name="Rounded Rectangle 130">
                <a:extLst>
                  <a:ext uri="{FF2B5EF4-FFF2-40B4-BE49-F238E27FC236}">
                    <a16:creationId xmlns:a16="http://schemas.microsoft.com/office/drawing/2014/main" xmlns="" id="{1997D509-6A9A-DC4A-9839-C7F085456D43}"/>
                  </a:ext>
                </a:extLst>
              </p:cNvPr>
              <p:cNvSpPr/>
              <p:nvPr/>
            </p:nvSpPr>
            <p:spPr>
              <a:xfrm>
                <a:off x="6829880" y="1478070"/>
                <a:ext cx="1954865" cy="1851934"/>
              </a:xfrm>
              <a:prstGeom prst="roundRect">
                <a:avLst>
                  <a:gd name="adj" fmla="val 4045"/>
                </a:avLst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xmlns="" id="{CDEA6E9A-ADC4-204C-B37E-28CD0FBCFB3F}"/>
                </a:ext>
              </a:extLst>
            </p:cNvPr>
            <p:cNvSpPr/>
            <p:nvPr/>
          </p:nvSpPr>
          <p:spPr>
            <a:xfrm>
              <a:off x="4350461" y="953619"/>
              <a:ext cx="2764802" cy="5216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2019: Cryptoblepharus lizards, littoral ~13x more dispersal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22005" y="3699896"/>
            <a:ext cx="5691859" cy="3121991"/>
            <a:chOff x="440795" y="3416659"/>
            <a:chExt cx="5691859" cy="31219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EDDB590D-D600-EA4E-A9EF-F36B7802355A}"/>
                </a:ext>
              </a:extLst>
            </p:cNvPr>
            <p:cNvGrpSpPr/>
            <p:nvPr/>
          </p:nvGrpSpPr>
          <p:grpSpPr>
            <a:xfrm>
              <a:off x="3602762" y="3416659"/>
              <a:ext cx="2529892" cy="3121991"/>
              <a:chOff x="3602762" y="3416659"/>
              <a:chExt cx="2529892" cy="3121991"/>
            </a:xfrm>
          </p:grpSpPr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xmlns="" id="{5301A62A-C9EE-3947-8CA3-3091572E0E8D}"/>
                  </a:ext>
                </a:extLst>
              </p:cNvPr>
              <p:cNvSpPr/>
              <p:nvPr/>
            </p:nvSpPr>
            <p:spPr>
              <a:xfrm>
                <a:off x="3602762" y="3416659"/>
                <a:ext cx="2529892" cy="3121991"/>
              </a:xfrm>
              <a:prstGeom prst="roundRect">
                <a:avLst>
                  <a:gd name="adj" fmla="val 4045"/>
                </a:avLst>
              </a:prstGeom>
              <a:solidFill>
                <a:schemeClr val="bg1"/>
              </a:solidFill>
              <a:ln w="12700">
                <a:solidFill>
                  <a:schemeClr val="accent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xmlns="" id="{D335A465-9A79-4849-AE75-ADB6D95A2B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37809" b="79659"/>
              <a:stretch/>
            </p:blipFill>
            <p:spPr>
              <a:xfrm>
                <a:off x="3656978" y="3454782"/>
                <a:ext cx="1905067" cy="163482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xmlns="" id="{BAC7E05D-33E4-A847-9891-F288A453F8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2360" t="1684" r="10856" b="85720"/>
              <a:stretch/>
            </p:blipFill>
            <p:spPr>
              <a:xfrm>
                <a:off x="4334778" y="3426396"/>
                <a:ext cx="1669540" cy="20598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xmlns="" id="{0F1B1050-708C-2946-A743-EE752026F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822" b="21635"/>
              <a:stretch/>
            </p:blipFill>
            <p:spPr>
              <a:xfrm>
                <a:off x="3804259" y="4075806"/>
                <a:ext cx="2126898" cy="207347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xmlns="" id="{0F9F12B9-D758-0849-B3E0-BEFA59E60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38189" y="3637746"/>
                <a:ext cx="2475675" cy="33114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xmlns="" id="{34EFD7DB-9EE7-3949-9F66-C213F5DB78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09336" y="3864403"/>
                <a:ext cx="1503123" cy="201735"/>
              </a:xfrm>
              <a:prstGeom prst="rect">
                <a:avLst/>
              </a:prstGeom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xmlns="" id="{B710C782-F75B-B64D-8B19-06426E351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88006"/>
              <a:stretch/>
            </p:blipFill>
            <p:spPr>
              <a:xfrm>
                <a:off x="3831366" y="6145917"/>
                <a:ext cx="2126898" cy="320712"/>
              </a:xfrm>
              <a:prstGeom prst="rect">
                <a:avLst/>
              </a:prstGeom>
            </p:spPr>
          </p:pic>
        </p:grp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3A1CE6B3-A8C3-F247-83CB-1BE341EC5A68}"/>
                </a:ext>
              </a:extLst>
            </p:cNvPr>
            <p:cNvSpPr/>
            <p:nvPr/>
          </p:nvSpPr>
          <p:spPr>
            <a:xfrm>
              <a:off x="440795" y="6163075"/>
              <a:ext cx="3325807" cy="27647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2019: Red fruits ~20x more dispersal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A5574FE4-365F-AE48-8E57-A91A0194507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74366" y="3784088"/>
            <a:ext cx="2701281" cy="12105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xmlns="" id="{B297741B-1193-B74F-8CBF-FD9DAAFD868B}"/>
              </a:ext>
            </a:extLst>
          </p:cNvPr>
          <p:cNvSpPr/>
          <p:nvPr/>
        </p:nvSpPr>
        <p:spPr>
          <a:xfrm>
            <a:off x="7590692" y="3265326"/>
            <a:ext cx="1428551" cy="3145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18000" rIns="36000" bIns="1800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450+ usages</a:t>
            </a:r>
          </a:p>
        </p:txBody>
      </p:sp>
      <p:sp>
        <p:nvSpPr>
          <p:cNvPr id="158" name="Right Arrow 157">
            <a:extLst>
              <a:ext uri="{FF2B5EF4-FFF2-40B4-BE49-F238E27FC236}">
                <a16:creationId xmlns:a16="http://schemas.microsoft.com/office/drawing/2014/main" xmlns="" id="{B66F3642-65C6-E24F-88D5-DE70DDA027A6}"/>
              </a:ext>
            </a:extLst>
          </p:cNvPr>
          <p:cNvSpPr/>
          <p:nvPr/>
        </p:nvSpPr>
        <p:spPr>
          <a:xfrm rot="6538478">
            <a:off x="8301734" y="3529104"/>
            <a:ext cx="281143" cy="295774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itle 6"/>
          <p:cNvSpPr>
            <a:spLocks noGrp="1"/>
          </p:cNvSpPr>
          <p:nvPr>
            <p:ph type="ctrTitle"/>
          </p:nvPr>
        </p:nvSpPr>
        <p:spPr>
          <a:xfrm>
            <a:off x="-105546" y="728149"/>
            <a:ext cx="2433276" cy="67377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2019 papers: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4558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animBg="1"/>
      <p:bldP spid="15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329852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085596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57794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Faster likelihood calculations for State-dependent Speciation-Extinction (SSE) models using 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1879389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AU" sz="3200" dirty="0" smtClean="0"/>
              <a:t>It gets worse when you add traits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1139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329852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085596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57794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Faster likelihood calculations for State-dependent Speciation-Extinction (SSE) models using 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1879389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AU" sz="3200" dirty="0" smtClean="0"/>
              <a:t>It gets worse when you add traits</a:t>
            </a:r>
            <a:br>
              <a:rPr lang="en-AU" sz="3200" dirty="0" smtClean="0"/>
            </a:br>
            <a:endParaRPr lang="en-AU" sz="3200" dirty="0" smtClean="0"/>
          </a:p>
          <a:p>
            <a:pPr marL="514350" indent="-514350" algn="l">
              <a:buFont typeface="+mj-lt"/>
              <a:buAutoNum type="arabicPeriod"/>
            </a:pPr>
            <a:r>
              <a:rPr lang="en-AU" sz="3200" dirty="0" smtClean="0"/>
              <a:t>Even these slow models ignore extinction (!!)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7704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xmlns="" id="{28700D49-6488-2549-8EC5-B6A3F4A85FAC}"/>
              </a:ext>
            </a:extLst>
          </p:cNvPr>
          <p:cNvSpPr/>
          <p:nvPr/>
        </p:nvSpPr>
        <p:spPr>
          <a:xfrm>
            <a:off x="4233797" y="1659699"/>
            <a:ext cx="4846490" cy="437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/>
                <a:cs typeface="Cambria"/>
              </a:rPr>
              <a:t>Key challenge: extinction</a:t>
            </a:r>
            <a:endParaRPr lang="en-US" sz="3200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xmlns="" id="{9A6072E8-35A6-8F47-9F03-396D6890D278}"/>
              </a:ext>
            </a:extLst>
          </p:cNvPr>
          <p:cNvSpPr/>
          <p:nvPr/>
        </p:nvSpPr>
        <p:spPr>
          <a:xfrm>
            <a:off x="367674" y="1336484"/>
            <a:ext cx="3591280" cy="245890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There are </a:t>
            </a:r>
            <a:r>
              <a:rPr lang="en-US" b="1" u="sng" dirty="0">
                <a:solidFill>
                  <a:schemeClr val="tx1"/>
                </a:solidFill>
              </a:rPr>
              <a:t>3 HUGE problems</a:t>
            </a:r>
            <a:r>
              <a:rPr lang="en-US" b="1" dirty="0">
                <a:solidFill>
                  <a:schemeClr val="tx1"/>
                </a:solidFill>
              </a:rPr>
              <a:t> with routine biogeographic models:</a:t>
            </a:r>
          </a:p>
          <a:p>
            <a:pPr algn="ctr"/>
            <a:endParaRPr lang="en-US" sz="1000" b="1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Extinction is missing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(and diversity-dependence)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Fossils not used</a:t>
            </a:r>
            <a:br>
              <a:rPr lang="en-US" b="1" dirty="0">
                <a:solidFill>
                  <a:schemeClr val="tx1"/>
                </a:solidFill>
              </a:rPr>
            </a:br>
            <a:endParaRPr lang="en-US" sz="1000" b="1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Palaeogeography not used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xmlns="" id="{43E8CFDF-2605-F647-89F6-947C67CD0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3" b="57857"/>
          <a:stretch/>
        </p:blipFill>
        <p:spPr>
          <a:xfrm>
            <a:off x="513671" y="5441696"/>
            <a:ext cx="3828034" cy="1195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5" name="Rounded Rectangular Callout 114">
            <a:extLst>
              <a:ext uri="{FF2B5EF4-FFF2-40B4-BE49-F238E27FC236}">
                <a16:creationId xmlns:a16="http://schemas.microsoft.com/office/drawing/2014/main" xmlns="" id="{43F9A6DB-675E-3C45-9F8C-820BEDE32B63}"/>
              </a:ext>
            </a:extLst>
          </p:cNvPr>
          <p:cNvSpPr/>
          <p:nvPr/>
        </p:nvSpPr>
        <p:spPr>
          <a:xfrm>
            <a:off x="144019" y="4322292"/>
            <a:ext cx="3903133" cy="914401"/>
          </a:xfrm>
          <a:prstGeom prst="wedgeRoundRectCallout">
            <a:avLst>
              <a:gd name="adj1" fmla="val 41824"/>
              <a:gd name="adj2" fmla="val 74402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r"/>
            <a:r>
              <a:rPr lang="en-US" sz="1200" dirty="0">
                <a:solidFill>
                  <a:schemeClr val="tx1"/>
                </a:solidFill>
              </a:rPr>
              <a:t>“[M]olecular phylogenetic analyses that yield </a:t>
            </a:r>
            <a:r>
              <a:rPr lang="en-US" sz="1200" b="1" dirty="0">
                <a:solidFill>
                  <a:schemeClr val="tx1"/>
                </a:solidFill>
              </a:rPr>
              <a:t>zero or low extinction</a:t>
            </a:r>
            <a:r>
              <a:rPr lang="mr-IN" sz="1200" b="1" dirty="0">
                <a:solidFill>
                  <a:schemeClr val="tx1"/>
                </a:solidFill>
              </a:rPr>
              <a:t>…</a:t>
            </a:r>
            <a:r>
              <a:rPr lang="en-US" sz="1200" b="1" dirty="0">
                <a:solidFill>
                  <a:schemeClr val="tx1"/>
                </a:solidFill>
              </a:rPr>
              <a:t>are almost certainly wrong</a:t>
            </a:r>
            <a:r>
              <a:rPr lang="en-US" sz="1200" dirty="0">
                <a:solidFill>
                  <a:schemeClr val="tx1"/>
                </a:solidFill>
              </a:rPr>
              <a:t> [</a:t>
            </a:r>
            <a:r>
              <a:rPr lang="mr-IN" sz="1200" dirty="0">
                <a:solidFill>
                  <a:schemeClr val="tx1"/>
                </a:solidFill>
              </a:rPr>
              <a:t>…</a:t>
            </a:r>
            <a:r>
              <a:rPr lang="en-US" sz="1200" dirty="0">
                <a:solidFill>
                  <a:schemeClr val="tx1"/>
                </a:solidFill>
              </a:rPr>
              <a:t>] they fail to take into account the origin of extinct species.”</a:t>
            </a:r>
            <a:r>
              <a:rPr lang="en-US" sz="1000" dirty="0">
                <a:solidFill>
                  <a:schemeClr val="tx1"/>
                </a:solidFill>
              </a:rPr>
              <a:t/>
            </a:r>
            <a:br>
              <a:rPr lang="en-US" sz="1000" dirty="0">
                <a:solidFill>
                  <a:schemeClr val="tx1"/>
                </a:solidFill>
              </a:rPr>
            </a:br>
            <a:r>
              <a:rPr lang="en-US" sz="1000" dirty="0">
                <a:solidFill>
                  <a:schemeClr val="tx1"/>
                </a:solidFill>
              </a:rPr>
              <a:t>(Charles Marshall, 2017, </a:t>
            </a:r>
            <a:r>
              <a:rPr lang="en-US" sz="1000" i="1" dirty="0">
                <a:solidFill>
                  <a:schemeClr val="tx1"/>
                </a:solidFill>
              </a:rPr>
              <a:t>Nature Ecology &amp; Evolution</a:t>
            </a:r>
            <a:r>
              <a:rPr lang="en-US" sz="10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xmlns="" id="{22B873E2-6704-4F48-8A89-BD54456E7641}"/>
              </a:ext>
            </a:extLst>
          </p:cNvPr>
          <p:cNvGrpSpPr/>
          <p:nvPr/>
        </p:nvGrpSpPr>
        <p:grpSpPr>
          <a:xfrm>
            <a:off x="4322566" y="1721238"/>
            <a:ext cx="4598309" cy="4361951"/>
            <a:chOff x="95031" y="2322487"/>
            <a:chExt cx="4598309" cy="436195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6B0E2542-7BC2-114D-9699-C794100F99B0}"/>
                </a:ext>
              </a:extLst>
            </p:cNvPr>
            <p:cNvGrpSpPr/>
            <p:nvPr/>
          </p:nvGrpSpPr>
          <p:grpSpPr>
            <a:xfrm>
              <a:off x="379552" y="2967180"/>
              <a:ext cx="2367280" cy="3717258"/>
              <a:chOff x="2117924" y="2320237"/>
              <a:chExt cx="2367280" cy="3717258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xmlns="" id="{CE000F06-125D-5141-B59B-2EB73BF41DC6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122"/>
              <a:stretch/>
            </p:blipFill>
            <p:spPr>
              <a:xfrm>
                <a:off x="2117924" y="2456261"/>
                <a:ext cx="2367280" cy="3045600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xmlns="" id="{5C0445CC-BD79-8840-A2DB-E80AD569C9FA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8376" b="-1695"/>
              <a:stretch/>
            </p:blipFill>
            <p:spPr>
              <a:xfrm>
                <a:off x="2117924" y="5439895"/>
                <a:ext cx="2367280" cy="597600"/>
              </a:xfrm>
              <a:prstGeom prst="rect">
                <a:avLst/>
              </a:prstGeom>
            </p:spPr>
          </p:pic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xmlns="" id="{406FAEF5-6E0E-6148-9992-B53BC98676E2}"/>
                  </a:ext>
                </a:extLst>
              </p:cNvPr>
              <p:cNvSpPr/>
              <p:nvPr/>
            </p:nvSpPr>
            <p:spPr>
              <a:xfrm>
                <a:off x="2203908" y="2455704"/>
                <a:ext cx="1648424" cy="43142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xmlns="" id="{C1D302DE-8253-F441-911B-2CE8AD299C8A}"/>
                  </a:ext>
                </a:extLst>
              </p:cNvPr>
              <p:cNvSpPr/>
              <p:nvPr/>
            </p:nvSpPr>
            <p:spPr>
              <a:xfrm>
                <a:off x="4170343" y="2320237"/>
                <a:ext cx="291590" cy="31816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xmlns="" id="{F633C72A-C3C6-1A49-B04B-583F771BC4E7}"/>
                </a:ext>
              </a:extLst>
            </p:cNvPr>
            <p:cNvGrpSpPr/>
            <p:nvPr/>
          </p:nvGrpSpPr>
          <p:grpSpPr>
            <a:xfrm>
              <a:off x="95031" y="2322487"/>
              <a:ext cx="4598309" cy="1267240"/>
              <a:chOff x="4774048" y="2104817"/>
              <a:chExt cx="4598309" cy="1267240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xmlns="" id="{84C52045-1170-2744-83F5-CAC11010C79E}"/>
                  </a:ext>
                </a:extLst>
              </p:cNvPr>
              <p:cNvGrpSpPr/>
              <p:nvPr/>
            </p:nvGrpSpPr>
            <p:grpSpPr>
              <a:xfrm>
                <a:off x="4774048" y="2178578"/>
                <a:ext cx="3236480" cy="1193479"/>
                <a:chOff x="4774048" y="2178578"/>
                <a:chExt cx="3236480" cy="1193479"/>
              </a:xfrm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xmlns="" id="{CD7BACB5-CAD2-7D44-B346-63D15E9DBFB3}"/>
                    </a:ext>
                  </a:extLst>
                </p:cNvPr>
                <p:cNvSpPr/>
                <p:nvPr/>
              </p:nvSpPr>
              <p:spPr>
                <a:xfrm>
                  <a:off x="4774048" y="3218169"/>
                  <a:ext cx="3236480" cy="153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Source: http://www.forbes.com/sites/shaenamontanari/2015/08/18/old-dogs-learned-new-tricks-for-hunting-as-climate-changed/</a:t>
                  </a:r>
                </a:p>
              </p:txBody>
            </p:sp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xmlns="" id="{16C9F736-BA79-0A48-A1FC-120F6D9BB8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74048" y="2178578"/>
                  <a:ext cx="2086608" cy="107090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id="{5A5339C9-53AC-3A4D-A34C-EB5B4BFCB9DC}"/>
                  </a:ext>
                </a:extLst>
              </p:cNvPr>
              <p:cNvSpPr/>
              <p:nvPr/>
            </p:nvSpPr>
            <p:spPr>
              <a:xfrm>
                <a:off x="7110988" y="2104817"/>
                <a:ext cx="2261369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Example: fossil “dogs”</a:t>
                </a:r>
                <a:br>
                  <a:rPr lang="en-US" dirty="0"/>
                </a:br>
                <a:r>
                  <a:rPr lang="en-US" dirty="0"/>
                  <a:t>(wolves, foxes, etc.)</a:t>
                </a:r>
                <a:br>
                  <a:rPr lang="en-US" dirty="0"/>
                </a:br>
                <a:r>
                  <a:rPr lang="en-US" sz="800" dirty="0"/>
                  <a:t>(Matzke &amp; Wright 2016, </a:t>
                </a:r>
                <a:r>
                  <a:rPr lang="en-US" sz="800" i="1" dirty="0"/>
                  <a:t>Biology Letters</a:t>
                </a:r>
                <a:r>
                  <a:rPr lang="en-US" sz="800" dirty="0"/>
                  <a:t>)</a:t>
                </a: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1EF082BD-2E9A-4E46-953B-562EAF5D59A2}"/>
              </a:ext>
            </a:extLst>
          </p:cNvPr>
          <p:cNvGrpSpPr/>
          <p:nvPr/>
        </p:nvGrpSpPr>
        <p:grpSpPr>
          <a:xfrm>
            <a:off x="6706780" y="2769643"/>
            <a:ext cx="2381973" cy="3253724"/>
            <a:chOff x="2479245" y="3370892"/>
            <a:chExt cx="2381973" cy="3253724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xmlns="" id="{6453A216-D24D-424A-9317-4C787BDC5BEF}"/>
                </a:ext>
              </a:extLst>
            </p:cNvPr>
            <p:cNvGrpSpPr/>
            <p:nvPr/>
          </p:nvGrpSpPr>
          <p:grpSpPr>
            <a:xfrm>
              <a:off x="2493938" y="5074398"/>
              <a:ext cx="2367280" cy="1550218"/>
              <a:chOff x="0" y="4372511"/>
              <a:chExt cx="2367280" cy="1550218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xmlns="" id="{F5F3E60A-3880-094E-A5F4-B20C4F6985F3}"/>
                  </a:ext>
                </a:extLst>
              </p:cNvPr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307" b="-400"/>
              <a:stretch/>
            </p:blipFill>
            <p:spPr>
              <a:xfrm>
                <a:off x="0" y="4482729"/>
                <a:ext cx="2367280" cy="1440000"/>
              </a:xfrm>
              <a:prstGeom prst="rect">
                <a:avLst/>
              </a:prstGeom>
            </p:spPr>
          </p:pic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ACE4C4F-C182-394B-A649-905F60A44093}"/>
                  </a:ext>
                </a:extLst>
              </p:cNvPr>
              <p:cNvSpPr/>
              <p:nvPr/>
            </p:nvSpPr>
            <p:spPr>
              <a:xfrm>
                <a:off x="2056356" y="4372511"/>
                <a:ext cx="302457" cy="9276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xmlns="" id="{4FF6C14E-5AE0-4346-9B39-F41011FCA94C}"/>
                  </a:ext>
                </a:extLst>
              </p:cNvPr>
              <p:cNvSpPr/>
              <p:nvPr/>
            </p:nvSpPr>
            <p:spPr>
              <a:xfrm>
                <a:off x="0" y="4482729"/>
                <a:ext cx="1498605" cy="42544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xmlns="" id="{D258DBD6-864A-C14B-A32C-634119B7DF1E}"/>
                </a:ext>
              </a:extLst>
            </p:cNvPr>
            <p:cNvSpPr/>
            <p:nvPr/>
          </p:nvSpPr>
          <p:spPr>
            <a:xfrm>
              <a:off x="2645473" y="4028845"/>
              <a:ext cx="2146656" cy="82578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DNA-only phylogeny misses most species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0" name="Right Arrow 129">
              <a:extLst>
                <a:ext uri="{FF2B5EF4-FFF2-40B4-BE49-F238E27FC236}">
                  <a16:creationId xmlns:a16="http://schemas.microsoft.com/office/drawing/2014/main" xmlns="" id="{201AFCFF-C7CF-E54B-B6C0-47009B75845A}"/>
                </a:ext>
              </a:extLst>
            </p:cNvPr>
            <p:cNvSpPr/>
            <p:nvPr/>
          </p:nvSpPr>
          <p:spPr>
            <a:xfrm rot="5400000">
              <a:off x="3346568" y="5029881"/>
              <a:ext cx="510480" cy="2734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Bent Arrow 130">
              <a:extLst>
                <a:ext uri="{FF2B5EF4-FFF2-40B4-BE49-F238E27FC236}">
                  <a16:creationId xmlns:a16="http://schemas.microsoft.com/office/drawing/2014/main" xmlns="" id="{27E5D973-50C5-4547-9B0C-ED9D3E949A60}"/>
                </a:ext>
              </a:extLst>
            </p:cNvPr>
            <p:cNvSpPr/>
            <p:nvPr/>
          </p:nvSpPr>
          <p:spPr>
            <a:xfrm rot="5400000">
              <a:off x="2788788" y="3061349"/>
              <a:ext cx="613324" cy="1232409"/>
            </a:xfrm>
            <a:prstGeom prst="bentArrow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082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99" grpId="0" animBg="1"/>
      <p:bldP spid="1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State-dependent speciation-extinction (SSE) models </a:t>
            </a:r>
            <a:br>
              <a:rPr lang="en-US" sz="2800" dirty="0" smtClean="0">
                <a:latin typeface="Cambria"/>
                <a:cs typeface="Cambria"/>
              </a:rPr>
            </a:br>
            <a:r>
              <a:rPr lang="en-US" sz="2800" dirty="0" smtClean="0">
                <a:latin typeface="Cambria"/>
                <a:cs typeface="Cambria"/>
              </a:rPr>
              <a:t>include extinction</a:t>
            </a:r>
            <a:r>
              <a:rPr lang="mr-IN" sz="2800" dirty="0" smtClean="0">
                <a:latin typeface="Cambria"/>
                <a:cs typeface="Cambria"/>
              </a:rPr>
              <a:t>…</a:t>
            </a:r>
            <a:endParaRPr lang="en-US" sz="2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0482" y="1112523"/>
            <a:ext cx="6514393" cy="4707811"/>
            <a:chOff x="564454" y="5028021"/>
            <a:chExt cx="2880697" cy="17744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97181590-49AD-9047-B650-2C43E9FB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233" y="5722195"/>
              <a:ext cx="1918261" cy="56623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10F77189-D259-D944-94F2-C09F9AE6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48" y="6288431"/>
              <a:ext cx="1881966" cy="514003"/>
            </a:xfrm>
            <a:prstGeom prst="rect">
              <a:avLst/>
            </a:prstGeom>
          </p:spPr>
        </p:pic>
        <p:sp>
          <p:nvSpPr>
            <p:cNvPr id="30" name="Title 6">
              <a:extLst>
                <a:ext uri="{FF2B5EF4-FFF2-40B4-BE49-F238E27FC236}">
                  <a16:creationId xmlns:a16="http://schemas.microsoft.com/office/drawing/2014/main" xmlns="" id="{AB4D7B9D-FD90-E448-A911-C53E4851F205}"/>
                </a:ext>
              </a:extLst>
            </p:cNvPr>
            <p:cNvSpPr txBox="1">
              <a:spLocks/>
            </p:cNvSpPr>
            <p:nvPr/>
          </p:nvSpPr>
          <p:spPr>
            <a:xfrm>
              <a:off x="564454" y="5028021"/>
              <a:ext cx="2880697" cy="912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We have to integrate 2</a:t>
              </a:r>
              <a:r>
                <a:rPr lang="en-US" sz="2400" i="1" dirty="0"/>
                <a:t>N</a:t>
              </a:r>
              <a:r>
                <a:rPr lang="en-US" sz="2400" dirty="0"/>
                <a:t> differential equations for </a:t>
              </a:r>
              <a:r>
                <a:rPr lang="en-US" sz="2400" i="1" dirty="0"/>
                <a:t>N</a:t>
              </a:r>
              <a:r>
                <a:rPr lang="en-US" sz="2400" dirty="0"/>
                <a:t> biogeographic states: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828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66845" y="1903053"/>
            <a:ext cx="5662829" cy="54721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Motivation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0" y="1480301"/>
            <a:ext cx="9144000" cy="265139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/>
                <a:cs typeface="Cambria"/>
              </a:rPr>
              <a:t>                                                                  </a:t>
            </a:r>
            <a:r>
              <a:rPr lang="en-US" sz="1600" dirty="0">
                <a:latin typeface="Cambria"/>
                <a:cs typeface="Cambria"/>
              </a:rPr>
              <a:t>Nicholas J. Matzke, Senior Lecturer, SBS, U. Auckland</a:t>
            </a:r>
            <a:endParaRPr lang="en-US" sz="1600" dirty="0"/>
          </a:p>
        </p:txBody>
      </p:sp>
      <p:sp>
        <p:nvSpPr>
          <p:cNvPr id="5" name="Rectangle 4"/>
          <p:cNvSpPr/>
          <p:nvPr/>
        </p:nvSpPr>
        <p:spPr>
          <a:xfrm>
            <a:off x="0" y="-1"/>
            <a:ext cx="9144000" cy="1480301"/>
          </a:xfrm>
          <a:prstGeom prst="rect">
            <a:avLst/>
          </a:prstGeom>
          <a:solidFill>
            <a:srgbClr val="000B9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Biogeography with Macroevolutionary Models:</a:t>
            </a:r>
          </a:p>
          <a:p>
            <a:pPr algn="ctr"/>
            <a:r>
              <a:rPr lang="en-US" sz="2800" dirty="0" smtClean="0"/>
              <a:t>Faster </a:t>
            </a:r>
            <a:r>
              <a:rPr lang="en-US" sz="2800" dirty="0"/>
              <a:t>likelihood calculations for State-dependent Speciation-Extinction (SSE) models using </a:t>
            </a:r>
            <a:r>
              <a:rPr lang="en-US" sz="2800" i="1" dirty="0"/>
              <a:t>Julia</a:t>
            </a:r>
          </a:p>
        </p:txBody>
      </p:sp>
      <p:sp>
        <p:nvSpPr>
          <p:cNvPr id="31" name="Title 6"/>
          <p:cNvSpPr txBox="1">
            <a:spLocks/>
          </p:cNvSpPr>
          <p:nvPr/>
        </p:nvSpPr>
        <p:spPr>
          <a:xfrm>
            <a:off x="407387" y="2452590"/>
            <a:ext cx="8576398" cy="36705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Font typeface="+mj-lt"/>
              <a:buAutoNum type="arabicPeriod"/>
            </a:pPr>
            <a:r>
              <a:rPr lang="en-US" sz="3200" dirty="0" smtClean="0"/>
              <a:t>Some evolutionary models naturally have large state spaces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E.g., biogeography</a:t>
            </a:r>
            <a:r>
              <a:rPr lang="mr-IN" sz="3200" dirty="0" smtClean="0"/>
              <a:t>…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221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State-dependent speciation-extinction (SSE) models </a:t>
            </a:r>
            <a:br>
              <a:rPr lang="en-US" sz="2800" dirty="0" smtClean="0">
                <a:latin typeface="Cambria"/>
                <a:cs typeface="Cambria"/>
              </a:rPr>
            </a:br>
            <a:r>
              <a:rPr lang="en-US" sz="2800" dirty="0" smtClean="0">
                <a:latin typeface="Cambria"/>
                <a:cs typeface="Cambria"/>
              </a:rPr>
              <a:t>include extinction</a:t>
            </a:r>
            <a:r>
              <a:rPr lang="mr-IN" sz="2800" dirty="0" smtClean="0">
                <a:latin typeface="Cambria"/>
                <a:cs typeface="Cambria"/>
              </a:rPr>
              <a:t>…</a:t>
            </a:r>
            <a:endParaRPr lang="en-US" sz="2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0482" y="1112523"/>
            <a:ext cx="6514393" cy="4707811"/>
            <a:chOff x="564454" y="5028021"/>
            <a:chExt cx="2880697" cy="17744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97181590-49AD-9047-B650-2C43E9FB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233" y="5722195"/>
              <a:ext cx="1918261" cy="56623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xmlns="" id="{10F77189-D259-D944-94F2-C09F9AE65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1448" y="6288431"/>
              <a:ext cx="1881966" cy="514003"/>
            </a:xfrm>
            <a:prstGeom prst="rect">
              <a:avLst/>
            </a:prstGeom>
          </p:spPr>
        </p:pic>
        <p:sp>
          <p:nvSpPr>
            <p:cNvPr id="30" name="Title 6">
              <a:extLst>
                <a:ext uri="{FF2B5EF4-FFF2-40B4-BE49-F238E27FC236}">
                  <a16:creationId xmlns:a16="http://schemas.microsoft.com/office/drawing/2014/main" xmlns="" id="{AB4D7B9D-FD90-E448-A911-C53E4851F205}"/>
                </a:ext>
              </a:extLst>
            </p:cNvPr>
            <p:cNvSpPr txBox="1">
              <a:spLocks/>
            </p:cNvSpPr>
            <p:nvPr/>
          </p:nvSpPr>
          <p:spPr>
            <a:xfrm>
              <a:off x="564454" y="5028021"/>
              <a:ext cx="2880697" cy="91257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 dirty="0"/>
                <a:t>We have to integrate 2</a:t>
              </a:r>
              <a:r>
                <a:rPr lang="en-US" sz="2400" i="1" dirty="0"/>
                <a:t>N</a:t>
              </a:r>
              <a:r>
                <a:rPr lang="en-US" sz="2400" dirty="0"/>
                <a:t> differential equations for </a:t>
              </a:r>
              <a:r>
                <a:rPr lang="en-US" sz="2400" i="1" dirty="0"/>
                <a:t>N</a:t>
              </a:r>
              <a:r>
                <a:rPr lang="en-US" sz="2400" dirty="0"/>
                <a:t> biogeographic states: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6784875" y="2675998"/>
            <a:ext cx="211156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And,</a:t>
            </a:r>
          </a:p>
          <a:p>
            <a:endParaRPr lang="en-US" dirty="0"/>
          </a:p>
          <a:p>
            <a:r>
              <a:rPr lang="en-US" dirty="0" smtClean="0"/>
              <a:t>ClaSSE models have: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N</a:t>
            </a:r>
            <a:r>
              <a:rPr lang="en-US" dirty="0" smtClean="0"/>
              <a:t> extinction rates</a:t>
            </a:r>
          </a:p>
          <a:p>
            <a:endParaRPr lang="en-US" dirty="0" smtClean="0"/>
          </a:p>
          <a:p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-</a:t>
            </a:r>
            <a:r>
              <a:rPr lang="en-US" i="1" dirty="0" smtClean="0"/>
              <a:t>N</a:t>
            </a:r>
            <a:r>
              <a:rPr lang="en-US" dirty="0" smtClean="0"/>
              <a:t> anagenetic</a:t>
            </a:r>
            <a:br>
              <a:rPr lang="en-US" dirty="0" smtClean="0"/>
            </a:br>
            <a:r>
              <a:rPr lang="en-US" dirty="0" smtClean="0"/>
              <a:t>transition rates</a:t>
            </a:r>
          </a:p>
          <a:p>
            <a:endParaRPr lang="en-US" dirty="0"/>
          </a:p>
          <a:p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 cladogenetic </a:t>
            </a:r>
            <a:br>
              <a:rPr lang="en-US" dirty="0" smtClean="0"/>
            </a:br>
            <a:r>
              <a:rPr lang="en-US" dirty="0" smtClean="0"/>
              <a:t>transition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44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State-dependent speciation-extinction models are </a:t>
            </a:r>
            <a:r>
              <a:rPr lang="en-US" sz="2800" dirty="0" err="1" smtClean="0">
                <a:latin typeface="Cambria"/>
                <a:cs typeface="Cambria"/>
              </a:rPr>
              <a:t>slooooow</a:t>
            </a:r>
            <a:endParaRPr lang="en-US" sz="2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513375DF-43C2-B343-BF14-353ADDF146E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306" y="1119710"/>
            <a:ext cx="6609915" cy="5464911"/>
          </a:xfrm>
          <a:prstGeom prst="rect">
            <a:avLst/>
          </a:prstGeom>
          <a:solidFill>
            <a:schemeClr val="bg1"/>
          </a:solidFill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371" y="2192049"/>
            <a:ext cx="229393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My first attempt </a:t>
            </a:r>
            <a:r>
              <a:rPr lang="mr-IN" dirty="0" smtClean="0"/>
              <a:t>–</a:t>
            </a:r>
            <a:r>
              <a:rPr lang="en-US" dirty="0" smtClean="0"/>
              <a:t> in R, but making full use of sparsity etc. to reduce ClaSSE calculations, and using</a:t>
            </a:r>
          </a:p>
          <a:p>
            <a:r>
              <a:rPr lang="en-US" dirty="0" smtClean="0"/>
              <a:t>R’s </a:t>
            </a:r>
            <a:r>
              <a:rPr lang="en-US" i="1" dirty="0" err="1" smtClean="0"/>
              <a:t>deSolve</a:t>
            </a:r>
            <a:r>
              <a:rPr lang="en-US" dirty="0" smtClean="0"/>
              <a:t>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9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Julia to the rescue?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93133" y="1321192"/>
            <a:ext cx="8124295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Julia 1.0 released in early 2019, after many years &lt;1.0</a:t>
            </a:r>
          </a:p>
          <a:p>
            <a:endParaRPr lang="en-AU" sz="3200" dirty="0"/>
          </a:p>
          <a:p>
            <a:r>
              <a:rPr lang="en-AU" sz="3200" dirty="0" smtClean="0"/>
              <a:t>Core developers at MIT</a:t>
            </a:r>
          </a:p>
          <a:p>
            <a:endParaRPr lang="en-AU" sz="3200" dirty="0"/>
          </a:p>
          <a:p>
            <a:r>
              <a:rPr lang="en-AU" sz="3200" dirty="0" smtClean="0"/>
              <a:t>Aims to have R/Python-like usage</a:t>
            </a:r>
          </a:p>
          <a:p>
            <a:endParaRPr lang="en-AU" sz="3200" dirty="0"/>
          </a:p>
          <a:p>
            <a:r>
              <a:rPr lang="en-AU" sz="3200" dirty="0" smtClean="0"/>
              <a:t>But compiles to C-like speeds</a:t>
            </a:r>
          </a:p>
          <a:p>
            <a:endParaRPr lang="en-AU" sz="3200" dirty="0"/>
          </a:p>
          <a:p>
            <a:r>
              <a:rPr lang="en-AU" sz="3200" dirty="0" smtClean="0"/>
              <a:t>KEY advantage: </a:t>
            </a:r>
            <a:r>
              <a:rPr lang="en-AU" sz="3200" dirty="0" err="1" smtClean="0"/>
              <a:t>DifferentialEquations.jl</a:t>
            </a:r>
            <a:r>
              <a:rPr lang="en-AU" sz="3200" dirty="0" smtClean="0"/>
              <a:t> library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EC68A55-7BDE-7148-8A7A-BD0537DB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041" y="1987114"/>
            <a:ext cx="2516387" cy="168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36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Julia to the rescue?</a:t>
            </a: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93133" y="1321192"/>
            <a:ext cx="8124295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3200" dirty="0" smtClean="0"/>
              <a:t>Julia 1.0 released in early 2019, after many years &lt;1.0</a:t>
            </a:r>
          </a:p>
          <a:p>
            <a:endParaRPr lang="en-AU" sz="3200" dirty="0"/>
          </a:p>
          <a:p>
            <a:r>
              <a:rPr lang="en-AU" sz="3200" dirty="0" smtClean="0"/>
              <a:t>Core developers at MIT</a:t>
            </a:r>
          </a:p>
          <a:p>
            <a:endParaRPr lang="en-AU" sz="3200" dirty="0"/>
          </a:p>
          <a:p>
            <a:r>
              <a:rPr lang="en-AU" sz="3200" dirty="0" smtClean="0"/>
              <a:t>Aims to have R/Python-like usage</a:t>
            </a:r>
          </a:p>
          <a:p>
            <a:endParaRPr lang="en-AU" sz="3200" dirty="0"/>
          </a:p>
          <a:p>
            <a:r>
              <a:rPr lang="en-AU" sz="3200" dirty="0" smtClean="0"/>
              <a:t>But compiles to C-like speeds</a:t>
            </a:r>
          </a:p>
          <a:p>
            <a:endParaRPr lang="en-AU" sz="3200" dirty="0"/>
          </a:p>
          <a:p>
            <a:r>
              <a:rPr lang="en-AU" sz="3200" dirty="0" smtClean="0"/>
              <a:t>KEY advantage: </a:t>
            </a:r>
            <a:r>
              <a:rPr lang="en-AU" sz="3200" dirty="0" err="1" smtClean="0"/>
              <a:t>DifferentialEquations.jl</a:t>
            </a:r>
            <a:r>
              <a:rPr lang="en-AU" sz="3200" dirty="0" smtClean="0"/>
              <a:t> library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0"/>
            <a:ext cx="8243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Julia to the rescue?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040994" y="6522312"/>
            <a:ext cx="5772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JuliaDiffEq</a:t>
            </a:r>
            <a:r>
              <a:rPr lang="en-US" sz="1400" dirty="0"/>
              <a:t>/</a:t>
            </a:r>
            <a:r>
              <a:rPr lang="en-US" sz="1400" dirty="0" err="1"/>
              <a:t>DifferentialEquations.jl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223552" y="1067191"/>
            <a:ext cx="78195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KEY advantage: </a:t>
            </a:r>
            <a:r>
              <a:rPr lang="en-AU" sz="3200" i="1" dirty="0" err="1"/>
              <a:t>DifferentialEquations.jl</a:t>
            </a:r>
            <a:r>
              <a:rPr lang="en-AU" sz="3200" dirty="0"/>
              <a:t> </a:t>
            </a:r>
            <a:r>
              <a:rPr lang="en-AU" sz="3200" dirty="0" smtClean="0"/>
              <a:t>library</a:t>
            </a:r>
            <a:br>
              <a:rPr lang="en-AU" sz="3200" dirty="0" smtClean="0"/>
            </a:br>
            <a:r>
              <a:rPr lang="en-AU" sz="3200" dirty="0" smtClean="0"/>
              <a:t>                             by Chris </a:t>
            </a:r>
            <a:r>
              <a:rPr lang="en-AU" sz="3200" dirty="0" err="1" smtClean="0"/>
              <a:t>Rackauckas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2698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Julia to the rescue?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23552" y="1067191"/>
            <a:ext cx="783459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KEY advantage: </a:t>
            </a:r>
            <a:r>
              <a:rPr lang="en-AU" sz="3200" dirty="0" err="1"/>
              <a:t>DifferentialEquations.jl</a:t>
            </a:r>
            <a:r>
              <a:rPr lang="en-AU" sz="3200" dirty="0"/>
              <a:t> library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715" y="145143"/>
            <a:ext cx="9386241" cy="66849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40994" y="6522312"/>
            <a:ext cx="5772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JuliaDiffEq</a:t>
            </a:r>
            <a:r>
              <a:rPr lang="en-US" sz="1400" dirty="0"/>
              <a:t>/</a:t>
            </a:r>
            <a:r>
              <a:rPr lang="en-US" sz="1400" dirty="0" err="1"/>
              <a:t>DifferentialEquations.jl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597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Julia to the rescue?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5040994" y="6522312"/>
            <a:ext cx="5772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JuliaDiffEq</a:t>
            </a:r>
            <a:r>
              <a:rPr lang="en-US" sz="1400" dirty="0"/>
              <a:t>/</a:t>
            </a:r>
            <a:r>
              <a:rPr lang="en-US" sz="1400" dirty="0" err="1"/>
              <a:t>DifferentialEquations.jl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223552" y="1067191"/>
            <a:ext cx="78195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/>
              <a:t>KEY advantage: </a:t>
            </a:r>
            <a:r>
              <a:rPr lang="en-AU" sz="3200" i="1" dirty="0" err="1"/>
              <a:t>DifferentialEquations.jl</a:t>
            </a:r>
            <a:r>
              <a:rPr lang="en-AU" sz="3200" dirty="0"/>
              <a:t> </a:t>
            </a:r>
            <a:r>
              <a:rPr lang="en-AU" sz="3200" dirty="0" smtClean="0"/>
              <a:t>library</a:t>
            </a:r>
            <a:br>
              <a:rPr lang="en-AU" sz="3200" dirty="0" smtClean="0"/>
            </a:br>
            <a:r>
              <a:rPr lang="en-AU" sz="3200" dirty="0" smtClean="0"/>
              <a:t>                             by Chris </a:t>
            </a:r>
            <a:r>
              <a:rPr lang="en-AU" sz="3200" dirty="0" err="1" smtClean="0"/>
              <a:t>Rackauckas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0"/>
            <a:ext cx="847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18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ClaSSE model in </a:t>
            </a:r>
            <a:r>
              <a:rPr lang="en-US" sz="2800" i="1" dirty="0" smtClean="0">
                <a:latin typeface="Cambria"/>
                <a:cs typeface="Cambria"/>
              </a:rPr>
              <a:t>Julia</a:t>
            </a:r>
            <a:endParaRPr lang="en-US" sz="2800" i="1" dirty="0"/>
          </a:p>
        </p:txBody>
      </p:sp>
      <p:sp>
        <p:nvSpPr>
          <p:cNvPr id="3" name="Rectangle 2"/>
          <p:cNvSpPr/>
          <p:nvPr/>
        </p:nvSpPr>
        <p:spPr>
          <a:xfrm>
            <a:off x="5040994" y="6522312"/>
            <a:ext cx="5772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JuliaDiffEq</a:t>
            </a:r>
            <a:r>
              <a:rPr lang="en-US" sz="1400" dirty="0"/>
              <a:t>/</a:t>
            </a:r>
            <a:r>
              <a:rPr lang="en-US" sz="1400" dirty="0" err="1"/>
              <a:t>DifferentialEquations.jl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223552" y="1067191"/>
            <a:ext cx="9032641" cy="6986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 smtClean="0"/>
              <a:t>Methods:</a:t>
            </a:r>
          </a:p>
          <a:p>
            <a:endParaRPr lang="en-AU" sz="3200" dirty="0"/>
          </a:p>
          <a:p>
            <a:r>
              <a:rPr lang="en-AU" sz="3200" dirty="0" smtClean="0"/>
              <a:t>1. Made basic calculation as fast as possible in Julia</a:t>
            </a:r>
            <a:br>
              <a:rPr lang="en-AU" sz="3200" dirty="0" smtClean="0"/>
            </a:br>
            <a:r>
              <a:rPr lang="en-AU" sz="3200" dirty="0" smtClean="0"/>
              <a:t>     - fully used </a:t>
            </a:r>
            <a:r>
              <a:rPr lang="en-AU" sz="3200" dirty="0" err="1" smtClean="0"/>
              <a:t>sparsity</a:t>
            </a:r>
            <a:r>
              <a:rPr lang="en-AU" sz="3200" dirty="0" smtClean="0"/>
              <a:t/>
            </a:r>
            <a:br>
              <a:rPr lang="en-AU" sz="3200" dirty="0" smtClean="0"/>
            </a:br>
            <a:r>
              <a:rPr lang="en-AU" sz="3200" dirty="0" smtClean="0"/>
              <a:t>     - all parameter arrays &amp; indexing pre-allocated</a:t>
            </a:r>
            <a:br>
              <a:rPr lang="en-AU" sz="3200" dirty="0" smtClean="0"/>
            </a:br>
            <a:r>
              <a:rPr lang="en-AU" sz="3200" dirty="0" smtClean="0"/>
              <a:t>     - minimized Garbage Collection with @benchmark</a:t>
            </a:r>
            <a:br>
              <a:rPr lang="en-AU" sz="3200" dirty="0" smtClean="0"/>
            </a:br>
            <a:r>
              <a:rPr lang="en-AU" sz="3200" dirty="0" smtClean="0"/>
              <a:t>       &amp; advice from </a:t>
            </a:r>
            <a:r>
              <a:rPr lang="en-AU" sz="3200" dirty="0" err="1" smtClean="0"/>
              <a:t>DifferentialEquations</a:t>
            </a:r>
            <a:r>
              <a:rPr lang="en-AU" sz="3200" dirty="0" smtClean="0"/>
              <a:t/>
            </a:r>
            <a:br>
              <a:rPr lang="en-AU" sz="3200" dirty="0" smtClean="0"/>
            </a:br>
            <a:r>
              <a:rPr lang="en-AU" sz="3200" dirty="0" smtClean="0"/>
              <a:t>       help forum (including </a:t>
            </a:r>
            <a:r>
              <a:rPr lang="en-AU" sz="3200" dirty="0" err="1" smtClean="0"/>
              <a:t>Rackauckas</a:t>
            </a:r>
            <a:r>
              <a:rPr lang="en-AU" sz="3200" dirty="0" smtClean="0"/>
              <a:t>)</a:t>
            </a:r>
          </a:p>
          <a:p>
            <a:r>
              <a:rPr lang="en-AU" sz="3200" dirty="0" smtClean="0"/>
              <a:t>2. </a:t>
            </a:r>
            <a:r>
              <a:rPr lang="en-AU" sz="3200" dirty="0" err="1" smtClean="0"/>
              <a:t>Precalculate</a:t>
            </a:r>
            <a:r>
              <a:rPr lang="en-AU" sz="3200" dirty="0" smtClean="0"/>
              <a:t> “</a:t>
            </a:r>
            <a:r>
              <a:rPr lang="en-AU" sz="3200" dirty="0" err="1" smtClean="0"/>
              <a:t>Es</a:t>
            </a:r>
            <a:r>
              <a:rPr lang="en-AU" sz="3200" dirty="0" smtClean="0"/>
              <a:t>” (conditional extinction </a:t>
            </a:r>
            <a:br>
              <a:rPr lang="en-AU" sz="3200" dirty="0" smtClean="0"/>
            </a:br>
            <a:r>
              <a:rPr lang="en-AU" sz="3200" dirty="0" smtClean="0"/>
              <a:t>     probabilities) once, then interpolate for “Ds” </a:t>
            </a:r>
            <a:br>
              <a:rPr lang="en-AU" sz="3200" dirty="0" smtClean="0"/>
            </a:br>
            <a:r>
              <a:rPr lang="en-AU" sz="3200" dirty="0" smtClean="0"/>
              <a:t>     (observed data probabilities)</a:t>
            </a:r>
          </a:p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0739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mbria"/>
                <a:cs typeface="Cambria"/>
              </a:rPr>
              <a:t>ClaSSE model in </a:t>
            </a:r>
            <a:r>
              <a:rPr lang="en-US" sz="2800" i="1" dirty="0" smtClean="0">
                <a:latin typeface="Cambria"/>
                <a:cs typeface="Cambria"/>
              </a:rPr>
              <a:t>Julia</a:t>
            </a:r>
            <a:endParaRPr lang="en-US" sz="2800" i="1" dirty="0"/>
          </a:p>
        </p:txBody>
      </p:sp>
      <p:sp>
        <p:nvSpPr>
          <p:cNvPr id="3" name="Rectangle 2"/>
          <p:cNvSpPr/>
          <p:nvPr/>
        </p:nvSpPr>
        <p:spPr>
          <a:xfrm>
            <a:off x="5040994" y="6522312"/>
            <a:ext cx="577214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JuliaDiffEq</a:t>
            </a:r>
            <a:r>
              <a:rPr lang="en-US" sz="1400" dirty="0"/>
              <a:t>/</a:t>
            </a:r>
            <a:r>
              <a:rPr lang="en-US" sz="1400" dirty="0" err="1"/>
              <a:t>DifferentialEquations.jl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223552" y="1067191"/>
            <a:ext cx="8497839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 smtClean="0"/>
              <a:t>Methods:</a:t>
            </a:r>
          </a:p>
          <a:p>
            <a:endParaRPr lang="en-AU" sz="3200" dirty="0"/>
          </a:p>
          <a:p>
            <a:r>
              <a:rPr lang="en-AU" sz="3200" dirty="0" smtClean="0"/>
              <a:t>3. Compare Julia’s many available differential </a:t>
            </a:r>
            <a:br>
              <a:rPr lang="en-AU" sz="3200" dirty="0" smtClean="0"/>
            </a:br>
            <a:r>
              <a:rPr lang="en-AU" sz="3200" dirty="0" smtClean="0"/>
              <a:t>     equation solvers with Work-Precision diagrams</a:t>
            </a:r>
            <a:br>
              <a:rPr lang="en-AU" sz="3200" dirty="0" smtClean="0"/>
            </a:br>
            <a:r>
              <a:rPr lang="en-AU" sz="3200" dirty="0" smtClean="0"/>
              <a:t/>
            </a:r>
            <a:br>
              <a:rPr lang="en-AU" sz="3200" dirty="0" smtClean="0"/>
            </a:br>
            <a:r>
              <a:rPr lang="en-AU" sz="3200" dirty="0" smtClean="0"/>
              <a:t>     - from 2-11 areas</a:t>
            </a:r>
            <a:br>
              <a:rPr lang="en-AU" sz="3200" dirty="0" smtClean="0"/>
            </a:br>
            <a:r>
              <a:rPr lang="en-AU" sz="3200" dirty="0" smtClean="0"/>
              <a:t>     - i.e. from 4-2048 states (geographic ranges)</a:t>
            </a:r>
            <a:br>
              <a:rPr lang="en-AU" sz="3200" dirty="0" smtClean="0"/>
            </a:br>
            <a:r>
              <a:rPr lang="en-AU" sz="3200" dirty="0" smtClean="0"/>
              <a:t>     - i.e. systems of 8-4048 differential equations</a:t>
            </a:r>
          </a:p>
          <a:p>
            <a:r>
              <a:rPr lang="en-AU" sz="3200" dirty="0" smtClean="0"/>
              <a:t/>
            </a:r>
            <a:br>
              <a:rPr lang="en-AU" sz="3200" dirty="0" smtClean="0"/>
            </a:br>
            <a:endParaRPr lang="en-AU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4705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0"/>
            <a:ext cx="8332648" cy="6858000"/>
          </a:xfrm>
          <a:prstGeom prst="rect">
            <a:avLst/>
          </a:prstGeom>
        </p:spPr>
      </p:pic>
      <p:sp>
        <p:nvSpPr>
          <p:cNvPr id="2" name="Title 6"/>
          <p:cNvSpPr txBox="1">
            <a:spLocks/>
          </p:cNvSpPr>
          <p:nvPr/>
        </p:nvSpPr>
        <p:spPr>
          <a:xfrm>
            <a:off x="90363" y="2883110"/>
            <a:ext cx="3684238" cy="547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Podocarpaceae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3" y="3621464"/>
            <a:ext cx="4483842" cy="9087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115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67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244785" y="1015999"/>
            <a:ext cx="6713882" cy="5694433"/>
            <a:chOff x="4954045" y="1735629"/>
            <a:chExt cx="3608328" cy="3415869"/>
          </a:xfrm>
        </p:grpSpPr>
        <p:grpSp>
          <p:nvGrpSpPr>
            <p:cNvPr id="19" name="Group 18"/>
            <p:cNvGrpSpPr/>
            <p:nvPr/>
          </p:nvGrpSpPr>
          <p:grpSpPr>
            <a:xfrm>
              <a:off x="4954045" y="1735629"/>
              <a:ext cx="3608328" cy="3415869"/>
              <a:chOff x="4954045" y="1735629"/>
              <a:chExt cx="3608328" cy="341586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2A831950-A355-B146-AE1D-22C20255A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54045" y="1735629"/>
                <a:ext cx="3432800" cy="341586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258E03E0-6E36-8B4F-992C-1663801F0A4B}"/>
                  </a:ext>
                </a:extLst>
              </p:cNvPr>
              <p:cNvSpPr/>
              <p:nvPr/>
            </p:nvSpPr>
            <p:spPr>
              <a:xfrm>
                <a:off x="7521880" y="1850122"/>
                <a:ext cx="444708" cy="351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5588000" y="3405188"/>
                <a:ext cx="357188" cy="2143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4575ED67-2B17-5F41-B9DE-133489CFCDF0}"/>
                  </a:ext>
                </a:extLst>
              </p:cNvPr>
              <p:cNvSpPr/>
              <p:nvPr/>
            </p:nvSpPr>
            <p:spPr>
              <a:xfrm>
                <a:off x="7193859" y="1935122"/>
                <a:ext cx="136851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00" b="1" dirty="0">
                    <a:solidFill>
                      <a:srgbClr val="FD715B"/>
                    </a:solidFill>
                  </a:rPr>
                  <a:t>?</a:t>
                </a:r>
                <a:r>
                  <a:rPr lang="en-US" sz="1400" dirty="0">
                    <a:solidFill>
                      <a:srgbClr val="FD715B"/>
                    </a:solidFill>
                  </a:rPr>
                  <a:t> (28 days &amp; counting)</a:t>
                </a: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575ED67-2B17-5F41-B9DE-133489CFCDF0}"/>
                </a:ext>
              </a:extLst>
            </p:cNvPr>
            <p:cNvSpPr/>
            <p:nvPr/>
          </p:nvSpPr>
          <p:spPr>
            <a:xfrm>
              <a:off x="7668800" y="2783187"/>
              <a:ext cx="7806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15 min.</a:t>
              </a:r>
              <a:endPara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xmlns="" id="{A7958265-3EE4-3344-B32E-98F5F3636672}"/>
              </a:ext>
            </a:extLst>
          </p:cNvPr>
          <p:cNvSpPr/>
          <p:nvPr/>
        </p:nvSpPr>
        <p:spPr>
          <a:xfrm>
            <a:off x="2755884" y="1182676"/>
            <a:ext cx="1554768" cy="47304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u="sng" dirty="0">
                <a:solidFill>
                  <a:schemeClr val="tx1"/>
                </a:solidFill>
              </a:rPr>
              <a:t>Preliminary </a:t>
            </a:r>
            <a:r>
              <a:rPr lang="en-US" sz="1400" b="1" u="sng" dirty="0" smtClean="0">
                <a:solidFill>
                  <a:schemeClr val="tx1"/>
                </a:solidFill>
              </a:rPr>
              <a:t>data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6070" y="196334"/>
            <a:ext cx="4307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dirty="0" smtClean="0"/>
              <a:t>How far could we push this?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4107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-2" r="56428" b="74230"/>
          <a:stretch/>
        </p:blipFill>
        <p:spPr>
          <a:xfrm>
            <a:off x="-1018120" y="749300"/>
            <a:ext cx="1016212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2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ambria"/>
                <a:cs typeface="Cambria"/>
              </a:rPr>
              <a:t>Serial vs. Parallel - speeding up SSE calculations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D7D01FA-72B4-9C40-93BA-2FBEDAB6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0" y="1064502"/>
            <a:ext cx="8897937" cy="43099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1912621" y="1719050"/>
            <a:ext cx="6881814" cy="2671900"/>
            <a:chOff x="1801814" y="1558786"/>
            <a:chExt cx="6881814" cy="2671900"/>
          </a:xfrm>
        </p:grpSpPr>
        <p:sp>
          <p:nvSpPr>
            <p:cNvPr id="9" name="Rectangle 8"/>
            <p:cNvSpPr/>
            <p:nvPr/>
          </p:nvSpPr>
          <p:spPr>
            <a:xfrm>
              <a:off x="3537148" y="3527005"/>
              <a:ext cx="370055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</a:rPr>
                <a:t>Calculations on branches, serial on 1 core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ight Brace 9"/>
            <p:cNvSpPr/>
            <p:nvPr/>
          </p:nvSpPr>
          <p:spPr>
            <a:xfrm rot="16200000">
              <a:off x="5060158" y="607216"/>
              <a:ext cx="365126" cy="6881814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188816" y="2526128"/>
              <a:ext cx="32514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dirty="0" smtClean="0">
                  <a:solidFill>
                    <a:srgbClr val="0000FF"/>
                  </a:solidFill>
                </a:rPr>
                <a:t>Calculations on branches, in parallel</a:t>
              </a:r>
              <a:endParaRPr lang="en-US" sz="1600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Right Brace 22"/>
            <p:cNvSpPr/>
            <p:nvPr/>
          </p:nvSpPr>
          <p:spPr>
            <a:xfrm>
              <a:off x="1823690" y="1558786"/>
              <a:ext cx="365126" cy="2306773"/>
            </a:xfrm>
            <a:prstGeom prst="rightBrace">
              <a:avLst/>
            </a:prstGeom>
            <a:ln>
              <a:solidFill>
                <a:srgbClr val="0000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901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atin typeface="Cambria"/>
                <a:cs typeface="Cambria"/>
              </a:rPr>
              <a:t>Future work: add </a:t>
            </a:r>
            <a:r>
              <a:rPr lang="en-US" sz="3200" dirty="0" err="1" smtClean="0">
                <a:latin typeface="Cambria"/>
                <a:cs typeface="Cambria"/>
              </a:rPr>
              <a:t>Louca</a:t>
            </a:r>
            <a:r>
              <a:rPr lang="en-US" sz="3200" dirty="0" smtClean="0">
                <a:latin typeface="Cambria"/>
                <a:cs typeface="Cambria"/>
              </a:rPr>
              <a:t>-Pennell method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0232"/>
            <a:ext cx="6611948" cy="4014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27" y="1898953"/>
            <a:ext cx="4589373" cy="495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317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i="1" dirty="0">
                <a:latin typeface="Cambria"/>
                <a:cs typeface="Cambria"/>
              </a:rPr>
              <a:t>BioGeoJulia</a:t>
            </a:r>
            <a:r>
              <a:rPr lang="en-US" sz="3000" dirty="0">
                <a:latin typeface="Cambria"/>
                <a:cs typeface="Cambria"/>
              </a:rPr>
              <a:t>: complexifying biogeography</a:t>
            </a:r>
            <a:endParaRPr lang="en-US" sz="3000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4212176" y="927836"/>
            <a:ext cx="4741324" cy="67377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Comparison of model features</a:t>
            </a:r>
            <a:endParaRPr lang="en-US" sz="2800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35" y="1705360"/>
            <a:ext cx="5001497" cy="4274255"/>
          </a:xfrm>
          <a:prstGeom prst="rect">
            <a:avLst/>
          </a:prstGeom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7218301" y="1705359"/>
            <a:ext cx="491642" cy="42742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9943" y="1705359"/>
            <a:ext cx="557390" cy="4274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6200000">
            <a:off x="7946241" y="2163495"/>
            <a:ext cx="1293543" cy="5847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This Proposal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i="1" dirty="0"/>
              <a:t>BioGeoJulia</a:t>
            </a:r>
            <a:r>
              <a:rPr lang="en-US" sz="1600" dirty="0"/>
              <a:t>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67333" y="1705359"/>
            <a:ext cx="839611" cy="42742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xmlns="" id="{DD7292D3-56F9-C64C-957A-ABFD37D0B7F5}"/>
              </a:ext>
            </a:extLst>
          </p:cNvPr>
          <p:cNvSpPr txBox="1">
            <a:spLocks/>
          </p:cNvSpPr>
          <p:nvPr/>
        </p:nvSpPr>
        <p:spPr>
          <a:xfrm>
            <a:off x="69626" y="1356176"/>
            <a:ext cx="3599113" cy="11577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Integrate </a:t>
            </a:r>
            <a:r>
              <a:rPr lang="en-US" sz="2400" i="1" dirty="0"/>
              <a:t>BioGeoJulia </a:t>
            </a:r>
            <a:r>
              <a:rPr lang="en-US" sz="2400" dirty="0"/>
              <a:t>with </a:t>
            </a:r>
            <a:r>
              <a:rPr lang="en-US" sz="2400" i="1" dirty="0"/>
              <a:t>GPlates</a:t>
            </a:r>
            <a:r>
              <a:rPr lang="en-US" sz="2400" dirty="0"/>
              <a:t> for continuous palaeogeography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2DF67363-8ABC-7640-811D-FC6007983A11}"/>
              </a:ext>
            </a:extLst>
          </p:cNvPr>
          <p:cNvGrpSpPr/>
          <p:nvPr/>
        </p:nvGrpSpPr>
        <p:grpSpPr>
          <a:xfrm>
            <a:off x="-110343" y="2624418"/>
            <a:ext cx="4092349" cy="2403038"/>
            <a:chOff x="4907718" y="2691713"/>
            <a:chExt cx="4092349" cy="2403038"/>
          </a:xfrm>
        </p:grpSpPr>
        <p:pic>
          <p:nvPicPr>
            <p:cNvPr id="34" name="Picture 33" descr="Muller_Zahirovic_2018_Zealandia_thickness.gif">
              <a:extLst>
                <a:ext uri="{FF2B5EF4-FFF2-40B4-BE49-F238E27FC236}">
                  <a16:creationId xmlns:a16="http://schemas.microsoft.com/office/drawing/2014/main" xmlns="" id="{0483E8C4-9990-CE41-B9AF-E7B5C9865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3239" y="2992853"/>
              <a:ext cx="3986828" cy="184390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6636BFAD-A937-4147-AB5C-77D3A2952908}"/>
                </a:ext>
              </a:extLst>
            </p:cNvPr>
            <p:cNvSpPr/>
            <p:nvPr/>
          </p:nvSpPr>
          <p:spPr>
            <a:xfrm>
              <a:off x="4907718" y="4786974"/>
              <a:ext cx="40923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</a:rPr>
                <a:t>Müller, Sahirovic et al. (2018), U. Sydney "Modelling and visualising distributed crustal deformation of Australia and Zealandia using </a:t>
              </a:r>
              <a:r>
                <a:rPr lang="en-US" sz="700" i="1" dirty="0">
                  <a:solidFill>
                    <a:schemeClr val="bg1">
                      <a:lumMod val="65000"/>
                    </a:schemeClr>
                  </a:solidFill>
                </a:rPr>
                <a:t>GPlates 2.0</a:t>
              </a:r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</a:rPr>
                <a:t>." https://www.youtube.com/watch?v=iKkCIdZ6oaE 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44D73703-33B7-1F40-AB14-3535010217F0}"/>
                </a:ext>
              </a:extLst>
            </p:cNvPr>
            <p:cNvSpPr/>
            <p:nvPr/>
          </p:nvSpPr>
          <p:spPr>
            <a:xfrm>
              <a:off x="5202392" y="2691713"/>
              <a:ext cx="35720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i="1" dirty="0"/>
                <a:t>GPlates</a:t>
              </a:r>
              <a:r>
                <a:rPr lang="en-US" sz="1400" dirty="0"/>
                <a:t> animation: Zealandia crustal thickness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F0AA8CCE-D385-284C-8035-33360B37F24F}"/>
              </a:ext>
            </a:extLst>
          </p:cNvPr>
          <p:cNvGrpSpPr/>
          <p:nvPr/>
        </p:nvGrpSpPr>
        <p:grpSpPr>
          <a:xfrm>
            <a:off x="184331" y="5027456"/>
            <a:ext cx="3975475" cy="1763249"/>
            <a:chOff x="5202392" y="5094751"/>
            <a:chExt cx="3975475" cy="1763249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xmlns="" id="{6A70D5CB-98CC-DE4D-AD81-DE08FC25A058}"/>
                </a:ext>
              </a:extLst>
            </p:cNvPr>
            <p:cNvSpPr/>
            <p:nvPr/>
          </p:nvSpPr>
          <p:spPr>
            <a:xfrm>
              <a:off x="5202392" y="5532332"/>
              <a:ext cx="2146656" cy="124904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</a:rPr>
                <a:t>BioGeoJulia</a:t>
              </a:r>
              <a:r>
                <a:rPr lang="en-US" dirty="0">
                  <a:solidFill>
                    <a:schemeClr val="tx1"/>
                  </a:solidFill>
                </a:rPr>
                <a:t>: extract &amp;  use continuous estimates of areas, distances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xmlns="" id="{5F2A387A-EA9B-E848-B466-F3B7846BC6D5}"/>
                </a:ext>
              </a:extLst>
            </p:cNvPr>
            <p:cNvSpPr/>
            <p:nvPr/>
          </p:nvSpPr>
          <p:spPr>
            <a:xfrm rot="5400000">
              <a:off x="6048114" y="5153339"/>
              <a:ext cx="390585" cy="27341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3BC82B85-E20F-1A46-870D-B4060C51B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" t="27400" r="32145" b="7034"/>
            <a:stretch/>
          </p:blipFill>
          <p:spPr>
            <a:xfrm>
              <a:off x="7704669" y="5309121"/>
              <a:ext cx="1256309" cy="1213866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060BB1DC-264E-4A47-BD5E-CAC00F29BA55}"/>
                </a:ext>
              </a:extLst>
            </p:cNvPr>
            <p:cNvSpPr/>
            <p:nvPr/>
          </p:nvSpPr>
          <p:spPr>
            <a:xfrm>
              <a:off x="7506691" y="6457890"/>
              <a:ext cx="167117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Sabin Zahirovic, </a:t>
              </a:r>
              <a:r>
                <a:rPr lang="en-US" sz="1000" i="1" dirty="0"/>
                <a:t>GPlates </a:t>
              </a:r>
              <a:r>
                <a:rPr lang="en-US" sz="1000" dirty="0"/>
                <a:t>coauthor, U. Sydney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799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1" grpId="0" animBg="1"/>
      <p:bldP spid="2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Conclusions</a:t>
            </a:r>
            <a:endParaRPr lang="en-US" sz="3200" dirty="0"/>
          </a:p>
        </p:txBody>
      </p:sp>
      <p:sp>
        <p:nvSpPr>
          <p:cNvPr id="29" name="Title 6">
            <a:extLst>
              <a:ext uri="{FF2B5EF4-FFF2-40B4-BE49-F238E27FC236}">
                <a16:creationId xmlns:a16="http://schemas.microsoft.com/office/drawing/2014/main" xmlns="" id="{EB2679C8-DD82-2A48-B030-87536BD094FE}"/>
              </a:ext>
            </a:extLst>
          </p:cNvPr>
          <p:cNvSpPr txBox="1">
            <a:spLocks/>
          </p:cNvSpPr>
          <p:nvPr/>
        </p:nvSpPr>
        <p:spPr>
          <a:xfrm>
            <a:off x="246377" y="970334"/>
            <a:ext cx="8521842" cy="5787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sz="2000" dirty="0" smtClean="0"/>
              <a:t>Large ClaSSE models will probably never be super-fast </a:t>
            </a:r>
            <a:r>
              <a:rPr lang="mr-IN" sz="2000" dirty="0" smtClean="0"/>
              <a:t>–</a:t>
            </a:r>
            <a:r>
              <a:rPr lang="en-US" sz="2000" dirty="0" smtClean="0"/>
              <a:t> but Julia versions should be fast enough for e.g. Maximum Likelihood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 algn="l">
              <a:buAutoNum type="arabicPeriod"/>
            </a:pPr>
            <a:r>
              <a:rPr lang="en-US" sz="2000" dirty="0" smtClean="0"/>
              <a:t>The number of free parameters explodes to meaninglessness quickly.  So model (parametric) complexity has to be carefully controlled by carefully thinking about, and designing, meaningful models controlled by a small number of parameters (as in e.g. standard biogeography models)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 algn="l">
              <a:buAutoNum type="arabicPeriod"/>
            </a:pPr>
            <a:r>
              <a:rPr lang="en-US" sz="2000" dirty="0" smtClean="0"/>
              <a:t>Julia’s </a:t>
            </a:r>
            <a:r>
              <a:rPr lang="en-US" sz="2000" dirty="0" err="1" smtClean="0"/>
              <a:t>DifferentialEquations</a:t>
            </a:r>
            <a:r>
              <a:rPr lang="en-US" sz="2000" dirty="0" smtClean="0"/>
              <a:t> solvers are </a:t>
            </a:r>
            <a:r>
              <a:rPr lang="en-US" sz="2000" i="1" dirty="0" smtClean="0"/>
              <a:t>very</a:t>
            </a:r>
            <a:r>
              <a:rPr lang="en-US" sz="2000" dirty="0" smtClean="0"/>
              <a:t> flexible, suggesting that more interesting models could be designed in this framework (regional carrying capacity, interpolating in the impact of external forcers</a:t>
            </a:r>
            <a:br>
              <a:rPr lang="en-US" sz="2000" dirty="0" smtClean="0"/>
            </a:br>
            <a:r>
              <a:rPr lang="en-US" sz="2000" dirty="0" smtClean="0"/>
              <a:t>like changing geography &amp; climate, etc.)</a:t>
            </a:r>
            <a:endParaRPr lang="en-US" sz="2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EC68A55-7BDE-7148-8A7A-BD0537DB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56" y="5615686"/>
            <a:ext cx="1849967" cy="12423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8567" y="6280924"/>
            <a:ext cx="498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Acknowledgements: Marsden grant no. 18-UOA-34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033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allAtOnce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920231"/>
          </a:xfrm>
          <a:prstGeom prst="rect">
            <a:avLst/>
          </a:prstGeom>
          <a:solidFill>
            <a:srgbClr val="000B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Take-</a:t>
            </a:r>
            <a:r>
              <a:rPr lang="en-US" sz="3200" dirty="0" err="1" smtClean="0"/>
              <a:t>aways</a:t>
            </a:r>
            <a:r>
              <a:rPr lang="en-US" sz="3200" dirty="0" smtClean="0"/>
              <a:t> for 395</a:t>
            </a:r>
            <a:endParaRPr lang="en-US" sz="3200" dirty="0"/>
          </a:p>
        </p:txBody>
      </p:sp>
      <p:sp>
        <p:nvSpPr>
          <p:cNvPr id="29" name="Title 6">
            <a:extLst>
              <a:ext uri="{FF2B5EF4-FFF2-40B4-BE49-F238E27FC236}">
                <a16:creationId xmlns:a16="http://schemas.microsoft.com/office/drawing/2014/main" xmlns="" id="{EB2679C8-DD82-2A48-B030-87536BD094FE}"/>
              </a:ext>
            </a:extLst>
          </p:cNvPr>
          <p:cNvSpPr txBox="1">
            <a:spLocks/>
          </p:cNvSpPr>
          <p:nvPr/>
        </p:nvSpPr>
        <p:spPr>
          <a:xfrm>
            <a:off x="246377" y="970334"/>
            <a:ext cx="8521842" cy="5787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AutoNum type="arabicPeriod"/>
            </a:pPr>
            <a:r>
              <a:rPr lang="en-US" sz="2000" dirty="0" smtClean="0"/>
              <a:t>Most biogeographical inference methods </a:t>
            </a:r>
            <a:r>
              <a:rPr lang="en-US" sz="2000" i="1" dirty="0" smtClean="0"/>
              <a:t>ignore extinction</a:t>
            </a:r>
            <a:r>
              <a:rPr lang="en-US" sz="2000" dirty="0" smtClean="0"/>
              <a:t>. This is a big problem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 algn="l">
              <a:buAutoNum type="arabicPeriod"/>
            </a:pPr>
            <a:r>
              <a:rPr lang="en-US" sz="2000" dirty="0" smtClean="0"/>
              <a:t>There are models (SSE: State-dependent Speciation/Extinction models) that take into account extinction, but they require large systems of Ordinary Differential Equations (ODEs) which are computationally challenging.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 algn="l">
              <a:buAutoNum type="arabicPeriod"/>
            </a:pPr>
            <a:r>
              <a:rPr lang="en-US" sz="2000" dirty="0" smtClean="0"/>
              <a:t>Part of modern evolutionary biology, and evolutionary biogeography, is thus highly computational: designing solvers that will allow realistic inference to occur fast enough for biologists to use routinely for their research studies.</a:t>
            </a:r>
            <a:br>
              <a:rPr lang="en-US" sz="2000" dirty="0" smtClean="0"/>
            </a:br>
            <a:endParaRPr lang="en-US" sz="2000" dirty="0" smtClean="0"/>
          </a:p>
          <a:p>
            <a:pPr marL="457200" indent="-457200" algn="l">
              <a:buAutoNum type="arabicPeriod"/>
            </a:pPr>
            <a:r>
              <a:rPr lang="en-US" sz="2000" dirty="0" smtClean="0"/>
              <a:t>Julia may be the “new R” </a:t>
            </a:r>
            <a:r>
              <a:rPr lang="mr-IN" sz="2000" dirty="0" smtClean="0"/>
              <a:t>–</a:t>
            </a:r>
            <a:r>
              <a:rPr lang="en-US" sz="2000" dirty="0" smtClean="0"/>
              <a:t> easy-</a:t>
            </a:r>
            <a:r>
              <a:rPr lang="en-US" sz="2000" dirty="0" err="1" smtClean="0"/>
              <a:t>ish</a:t>
            </a:r>
            <a:r>
              <a:rPr lang="en-US" sz="2000" dirty="0" smtClean="0"/>
              <a:t> to use, but </a:t>
            </a:r>
            <a:r>
              <a:rPr lang="en-US" sz="2000" smtClean="0"/>
              <a:t>much faster.</a:t>
            </a:r>
          </a:p>
          <a:p>
            <a:pPr marL="457200" indent="-457200" algn="l">
              <a:buAutoNum type="arabicPeriod"/>
            </a:pPr>
            <a:endParaRPr lang="en-US" sz="20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0EC68A55-7BDE-7148-8A7A-BD0537DB3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556" y="5615686"/>
            <a:ext cx="1849967" cy="12423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8567" y="6280924"/>
            <a:ext cx="4980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Acknowledgements: Marsden grant no. 18-UOA-34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46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929" t="90" r="-66929" b="54937"/>
          <a:stretch/>
        </p:blipFill>
        <p:spPr>
          <a:xfrm>
            <a:off x="1038726" y="-939800"/>
            <a:ext cx="22410821" cy="7543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81421" y="3758168"/>
            <a:ext cx="1069668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500" b="1" i="1" dirty="0" smtClean="0"/>
              <a:t>Q</a:t>
            </a:r>
            <a:endParaRPr lang="en-US" sz="7500" i="1" dirty="0"/>
          </a:p>
        </p:txBody>
      </p:sp>
    </p:spTree>
    <p:extLst>
      <p:ext uri="{BB962C8B-B14F-4D97-AF65-F5344CB8AC3E}">
        <p14:creationId xmlns:p14="http://schemas.microsoft.com/office/powerpoint/2010/main" val="304565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3676"/>
            <a:ext cx="9004300" cy="2532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Problem: </a:t>
            </a:r>
            <a:endParaRPr lang="en-US" sz="7200" dirty="0"/>
          </a:p>
          <a:p>
            <a:r>
              <a:rPr lang="en-US" sz="7200" dirty="0" smtClean="0"/>
              <a:t># of ranges=2</a:t>
            </a:r>
            <a:r>
              <a:rPr lang="en-US" sz="7200" baseline="30000" dirty="0" smtClean="0"/>
              <a:t>(# of areas)</a:t>
            </a:r>
            <a:endParaRPr lang="en-US" sz="7200" baseline="30000" dirty="0"/>
          </a:p>
        </p:txBody>
      </p:sp>
      <p:sp>
        <p:nvSpPr>
          <p:cNvPr id="2" name="Rectangle 1"/>
          <p:cNvSpPr/>
          <p:nvPr/>
        </p:nvSpPr>
        <p:spPr>
          <a:xfrm>
            <a:off x="616138" y="2800906"/>
            <a:ext cx="576612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2 areas = 4 states</a:t>
            </a:r>
          </a:p>
          <a:p>
            <a:r>
              <a:rPr lang="en-US" sz="4800" dirty="0" smtClean="0"/>
              <a:t>4 areas = 16 states</a:t>
            </a:r>
          </a:p>
          <a:p>
            <a:r>
              <a:rPr lang="en-US" sz="4800" dirty="0" smtClean="0"/>
              <a:t>10 areas = 1024 states</a:t>
            </a:r>
          </a:p>
          <a:p>
            <a:r>
              <a:rPr lang="en-US" sz="4800" dirty="0" smtClean="0"/>
              <a:t>11 areas = 2048 states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68511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75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7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50258</TotalTime>
  <Words>1099</Words>
  <Application>Microsoft Macintosh PowerPoint</Application>
  <PresentationFormat>On-screen Show (4:3)</PresentationFormat>
  <Paragraphs>181</Paragraphs>
  <Slides>54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Motivation</vt:lpstr>
      <vt:lpstr>PowerPoint Presentation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Motivation</vt:lpstr>
      <vt:lpstr>Motivation</vt:lpstr>
      <vt:lpstr>PowerPoint Presentation</vt:lpstr>
      <vt:lpstr>PowerPoint Presentation</vt:lpstr>
      <vt:lpstr>Motivation</vt:lpstr>
      <vt:lpstr>Motivation</vt:lpstr>
      <vt:lpstr>PowerPoint Presentation</vt:lpstr>
      <vt:lpstr>PowerPoint Presentation</vt:lpstr>
      <vt:lpstr>Motivation</vt:lpstr>
      <vt:lpstr>Motivation</vt:lpstr>
      <vt:lpstr>PowerPoint Presentation</vt:lpstr>
      <vt:lpstr>PowerPoint Presentation</vt:lpstr>
      <vt:lpstr>2019 papers:</vt:lpstr>
      <vt:lpstr>Motivation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 of model features</vt:lpstr>
      <vt:lpstr>PowerPoint Presentation</vt:lpstr>
      <vt:lpstr>PowerPoint Presentation</vt:lpstr>
    </vt:vector>
  </TitlesOfParts>
  <Company>ANU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Revolutionising phylogenetic biogeography</dc:title>
  <dc:creator>Nick Matzke</dc:creator>
  <cp:lastModifiedBy>Nick Matzke</cp:lastModifiedBy>
  <cp:revision>225</cp:revision>
  <dcterms:created xsi:type="dcterms:W3CDTF">2018-09-04T23:49:11Z</dcterms:created>
  <dcterms:modified xsi:type="dcterms:W3CDTF">2021-10-18T03:29:35Z</dcterms:modified>
</cp:coreProperties>
</file>